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57" r:id="rId3"/>
    <p:sldId id="277" r:id="rId4"/>
    <p:sldId id="311" r:id="rId5"/>
    <p:sldId id="273" r:id="rId6"/>
    <p:sldId id="320" r:id="rId7"/>
    <p:sldId id="372" r:id="rId8"/>
    <p:sldId id="303" r:id="rId9"/>
    <p:sldId id="257" r:id="rId10"/>
    <p:sldId id="260" r:id="rId11"/>
    <p:sldId id="261" r:id="rId12"/>
    <p:sldId id="322" r:id="rId13"/>
    <p:sldId id="368" r:id="rId14"/>
    <p:sldId id="369" r:id="rId15"/>
    <p:sldId id="298" r:id="rId16"/>
    <p:sldId id="323" r:id="rId17"/>
    <p:sldId id="299" r:id="rId18"/>
    <p:sldId id="366" r:id="rId19"/>
    <p:sldId id="365" r:id="rId20"/>
    <p:sldId id="326" r:id="rId21"/>
    <p:sldId id="283" r:id="rId22"/>
    <p:sldId id="314" r:id="rId23"/>
    <p:sldId id="268" r:id="rId24"/>
    <p:sldId id="270" r:id="rId25"/>
    <p:sldId id="271" r:id="rId26"/>
    <p:sldId id="327" r:id="rId27"/>
    <p:sldId id="358" r:id="rId28"/>
    <p:sldId id="364" r:id="rId29"/>
    <p:sldId id="374" r:id="rId30"/>
    <p:sldId id="360" r:id="rId31"/>
    <p:sldId id="375" r:id="rId32"/>
    <p:sldId id="373" r:id="rId33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A43CFA6-9A2B-4FE6-8C8C-0A0A5073CEB2}">
          <p14:sldIdLst>
            <p14:sldId id="256"/>
            <p14:sldId id="357"/>
            <p14:sldId id="277"/>
            <p14:sldId id="311"/>
            <p14:sldId id="273"/>
            <p14:sldId id="320"/>
          </p14:sldIdLst>
        </p14:section>
        <p14:section name="Раздел без заголовка" id="{026D3525-67D5-4EDF-86B2-ADEF3632BF7A}">
          <p14:sldIdLst>
            <p14:sldId id="372"/>
            <p14:sldId id="303"/>
            <p14:sldId id="257"/>
            <p14:sldId id="260"/>
            <p14:sldId id="261"/>
            <p14:sldId id="322"/>
            <p14:sldId id="368"/>
            <p14:sldId id="369"/>
            <p14:sldId id="298"/>
            <p14:sldId id="323"/>
            <p14:sldId id="299"/>
            <p14:sldId id="366"/>
            <p14:sldId id="365"/>
            <p14:sldId id="326"/>
            <p14:sldId id="283"/>
            <p14:sldId id="314"/>
            <p14:sldId id="268"/>
            <p14:sldId id="270"/>
            <p14:sldId id="271"/>
            <p14:sldId id="327"/>
            <p14:sldId id="358"/>
            <p14:sldId id="364"/>
            <p14:sldId id="374"/>
            <p14:sldId id="360"/>
            <p14:sldId id="375"/>
            <p14:sldId id="373"/>
          </p14:sldIdLst>
        </p14:section>
      </p14:sectionLst>
    </p:ext>
    <p:ext uri="{EFAFB233-063F-42B5-8137-9DF3F51BA10A}">
      <p15:sldGuideLst xmlns:p15="http://schemas.microsoft.com/office/powerpoint/2012/main">
        <p15:guide id="3" orient="horz" pos="935" userDrawn="1">
          <p15:clr>
            <a:srgbClr val="A4A3A4"/>
          </p15:clr>
        </p15:guide>
        <p15:guide id="4" pos="4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7" autoAdjust="0"/>
    <p:restoredTop sz="95083" autoAdjust="0"/>
  </p:normalViewPr>
  <p:slideViewPr>
    <p:cSldViewPr showGuides="1">
      <p:cViewPr varScale="1">
        <p:scale>
          <a:sx n="83" d="100"/>
          <a:sy n="83" d="100"/>
        </p:scale>
        <p:origin x="1356" y="26"/>
      </p:cViewPr>
      <p:guideLst>
        <p:guide orient="horz" pos="935"/>
        <p:guide pos="476"/>
      </p:guideLst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8FB13-C381-4E69-868B-1C7BF6D3D32E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C71B6-6D70-4B7D-9987-F22438FAC2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C71B6-6D70-4B7D-9987-F22438FAC22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953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C71B6-6D70-4B7D-9987-F22438FAC22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865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C71B6-6D70-4B7D-9987-F22438FAC22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717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00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26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08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36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82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0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28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60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80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41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20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B8C24-562E-4AA1-A6E9-B97378166BF3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72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51720" y="597817"/>
            <a:ext cx="6281754" cy="15030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61000"/>
              </a:lnSpc>
            </a:pPr>
            <a:r>
              <a:rPr lang="ru-RU" sz="4850" dirty="0" smtClean="0">
                <a:solidFill>
                  <a:srgbClr val="C00000"/>
                </a:solidFill>
                <a:latin typeface="Cambria" panose="02040503050406030204" pitchFamily="18" charset="0"/>
              </a:rPr>
              <a:t>Полис-Н</a:t>
            </a:r>
            <a:r>
              <a:rPr lang="ru-RU" sz="485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/>
            </a:r>
            <a:br>
              <a:rPr lang="ru-RU" sz="4850" b="1" dirty="0" smtClean="0">
                <a:solidFill>
                  <a:srgbClr val="C00000"/>
                </a:solidFill>
                <a:latin typeface="Cambria" panose="02040503050406030204" pitchFamily="18" charset="0"/>
              </a:rPr>
            </a:br>
            <a:r>
              <a:rPr lang="ru-RU" sz="2500" i="1" dirty="0" smtClean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садоводческое товарищество</a:t>
            </a:r>
            <a:endParaRPr lang="ru-RU" sz="2500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46530" y="4941168"/>
            <a:ext cx="8212542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50" dirty="0" smtClean="0">
                <a:solidFill>
                  <a:srgbClr val="C00000"/>
                </a:solidFill>
                <a:latin typeface="Cambria" panose="02040503050406030204" pitchFamily="18" charset="0"/>
              </a:rPr>
              <a:t>202</a:t>
            </a:r>
            <a:r>
              <a:rPr lang="ru-RU" sz="4850" dirty="0">
                <a:solidFill>
                  <a:srgbClr val="C00000"/>
                </a:solidFill>
                <a:latin typeface="Cambria" panose="02040503050406030204" pitchFamily="18" charset="0"/>
              </a:rPr>
              <a:t>5</a:t>
            </a:r>
            <a:r>
              <a:rPr lang="ru-RU" sz="4850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ru-RU" sz="485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ОБЩЕЕ СОБРАНИЕ</a:t>
            </a:r>
            <a:endParaRPr lang="ru-RU" sz="485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3" y="664985"/>
            <a:ext cx="1278360" cy="9637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2152159"/>
            <a:ext cx="7920037" cy="2495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41653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604448" cy="1143000"/>
          </a:xfrm>
          <a:effectLst/>
        </p:spPr>
        <p:txBody>
          <a:bodyPr>
            <a:normAutofit/>
          </a:bodyPr>
          <a:lstStyle/>
          <a:p>
            <a:pPr marL="571500" indent="-571500" algn="l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СТАТЬИ РАСХОДА –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2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/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</a:b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(Зам. председателя правления)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749677"/>
              </p:ext>
            </p:extLst>
          </p:nvPr>
        </p:nvGraphicFramePr>
        <p:xfrm>
          <a:off x="755576" y="1473087"/>
          <a:ext cx="8136904" cy="4421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4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3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ОТЧЕТНЫЙ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ФАКТ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Снабжение электрической энергией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libri" panose="020F0502020204030204" pitchFamily="34" charset="0"/>
                        </a:rPr>
                        <a:t>157 763,23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libri" panose="020F0502020204030204" pitchFamily="34" charset="0"/>
                        </a:rPr>
                        <a:t>124 430,00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3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Уличное освещение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libri" panose="020F0502020204030204" pitchFamily="34" charset="0"/>
                        </a:rPr>
                        <a:t>73 875,23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libri" panose="020F0502020204030204" pitchFamily="34" charset="0"/>
                        </a:rPr>
                        <a:t>72 000,00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8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Содержание электросетевого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хозяйства (замена фонарей)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libri" panose="020F0502020204030204" pitchFamily="34" charset="0"/>
                        </a:rPr>
                        <a:t>83 888,00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libri" panose="020F0502020204030204" pitchFamily="34" charset="0"/>
                        </a:rPr>
                        <a:t>52 430,00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32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 dirty="0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1" u="none" strike="noStrike" dirty="0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3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Вывоз </a:t>
                      </a:r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твердых</a:t>
                      </a:r>
                      <a:r>
                        <a:rPr lang="ru-RU" sz="1400" b="1" u="none" strike="noStrike" baseline="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коммунальных отходов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131 181,12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137 000,00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32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 dirty="0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1" u="none" strike="noStrike" dirty="0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00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Административно-управленческие расходы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81 978,59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76 500,00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63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Банковские услуги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9 177,55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63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Бухгалтерское сопровождение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Средства электронного</a:t>
                      </a:r>
                      <a:r>
                        <a:rPr lang="ru-RU" sz="1400" u="none" strike="noStrike" baseline="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документооборота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7 315,00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63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Юридические услуги и госпошлины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63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Прочие</a:t>
                      </a:r>
                      <a:r>
                        <a:rPr lang="ru-RU" sz="1400" u="none" strike="noStrike" baseline="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х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озяйственные </a:t>
                      </a:r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расходы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5 486,04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2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39552" y="269875"/>
            <a:ext cx="8147248" cy="1143000"/>
          </a:xfrm>
          <a:effectLst/>
        </p:spPr>
        <p:txBody>
          <a:bodyPr>
            <a:normAutofit/>
          </a:bodyPr>
          <a:lstStyle/>
          <a:p>
            <a:pPr marL="571500" indent="-571500" algn="l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СТАТЬИ РАСХОДА – 3</a:t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</a:b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(Зам. председателя правления)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57583"/>
              </p:ext>
            </p:extLst>
          </p:nvPr>
        </p:nvGraphicFramePr>
        <p:xfrm>
          <a:off x="755650" y="1490326"/>
          <a:ext cx="8064896" cy="14165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4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8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ОТЧЕТНЫЙ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ФАКТ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8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Заработная плата, налоги и сборы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318 212,87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</a:rPr>
                        <a:t>396 000,00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0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 выдаче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212 618,77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</a:rPr>
                        <a:t>264 000,00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7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Налоги,</a:t>
                      </a:r>
                      <a:r>
                        <a:rPr lang="ru-RU" sz="1400" u="none" strike="noStrike" baseline="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сборы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взносы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105 594,10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</a:rPr>
                        <a:t>132 000,00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Объект 2"/>
          <p:cNvSpPr txBox="1">
            <a:spLocks/>
          </p:cNvSpPr>
          <p:nvPr/>
        </p:nvSpPr>
        <p:spPr>
          <a:xfrm>
            <a:off x="647638" y="3284983"/>
            <a:ext cx="8280920" cy="2880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При исполнении сметы отчетного года правление старалось соблюдать режим экономии денежных средств с целью их аккумуляции для ремонта внутренних дорог в 2025 году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В итоге банковский остаток на конец отчетного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года составил 359 770,99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руб.</a:t>
            </a:r>
          </a:p>
        </p:txBody>
      </p:sp>
    </p:spTree>
    <p:extLst>
      <p:ext uri="{BB962C8B-B14F-4D97-AF65-F5344CB8AC3E}">
        <p14:creationId xmlns:p14="http://schemas.microsoft.com/office/powerpoint/2010/main" val="100808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539552" y="274638"/>
            <a:ext cx="859747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ЗАКЛЮЧЕНИЕ РЕВИЗОРА - 1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/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(Колпакова Т.В.)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11560" y="1484312"/>
            <a:ext cx="8532440" cy="5329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Правлением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ТСН «СНТ Полис-Н»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представлены:</a:t>
            </a:r>
          </a:p>
          <a:p>
            <a:pPr marL="342900" indent="-342900" algn="l">
              <a:buClr>
                <a:srgbClr val="C00000"/>
              </a:buClr>
              <a:buFontTx/>
              <a:buChar char="-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банковские выписки;</a:t>
            </a:r>
          </a:p>
          <a:p>
            <a:pPr marL="342900" indent="-342900" algn="l">
              <a:buClr>
                <a:srgbClr val="C00000"/>
              </a:buClr>
              <a:buFontTx/>
              <a:buChar char="-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сводный отчет доходов и расходов;</a:t>
            </a:r>
          </a:p>
          <a:p>
            <a:pPr marL="342900" indent="-342900" algn="l">
              <a:buClr>
                <a:srgbClr val="C00000"/>
              </a:buClr>
              <a:buFontTx/>
              <a:buChar char="-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оригиналы договоров и первичных учетных документов контрагентов 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Расчет членских взносов произведен в соответствии с площадью участков и утвержденной общим собранием нормой членского взноса за 1 кв. метр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Деньги поступали  только на расчетный счет ТСН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По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отдельным статьям сметы имеется как перерасход, так и экономия, и правление перераспределяло денежные средства для их рационального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использования</a:t>
            </a:r>
          </a:p>
          <a:p>
            <a:pPr algn="l">
              <a:buClr>
                <a:srgbClr val="C00000"/>
              </a:buClr>
            </a:pP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4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539552" y="274638"/>
            <a:ext cx="859747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ЗАКЛЮЧЕНИЕ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РЕВИЗОРА - 2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/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</a:b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(Колпакова Т.В.)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11560" y="1484313"/>
            <a:ext cx="8568952" cy="4325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Правлению предложены следующие рекомендации</a:t>
            </a:r>
            <a:endParaRPr lang="ru-RU" sz="24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2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24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2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24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2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24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</a:pPr>
            <a:endParaRPr lang="ru-RU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17008"/>
              </p:ext>
            </p:extLst>
          </p:nvPr>
        </p:nvGraphicFramePr>
        <p:xfrm>
          <a:off x="755650" y="1988840"/>
          <a:ext cx="8280846" cy="46683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80446">
                  <a:extLst>
                    <a:ext uri="{9D8B030D-6E8A-4147-A177-3AD203B41FA5}">
                      <a16:colId xmlns:a16="http://schemas.microsoft.com/office/drawing/2014/main" val="1612102604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515315620"/>
                    </a:ext>
                  </a:extLst>
                </a:gridCol>
              </a:tblGrid>
              <a:tr h="401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Ревизор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Правление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399402"/>
                  </a:ext>
                </a:extLst>
              </a:tr>
              <a:tr h="4011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Представить  замеры испорченных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участков дорог и расчеты возмещения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Необходимые документы имеются </a:t>
                      </a:r>
                      <a:r>
                        <a:rPr lang="ru-RU" sz="2000" b="0" baseline="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и представлены </a:t>
                      </a:r>
                      <a:endParaRPr lang="ru-RU" sz="20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574758"/>
                  </a:ext>
                </a:extLst>
              </a:tr>
              <a:tr h="4011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Отсутствуют документы с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расчетами совместных затрат с СНТ «Горенки»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Документы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з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апрошены у правления СНТ «Горенки»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387485"/>
                  </a:ext>
                </a:extLst>
              </a:tr>
              <a:tr h="4011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Использовать для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бухучета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кассовый метод вместо метода начисления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Принято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911158"/>
                  </a:ext>
                </a:extLst>
              </a:tr>
              <a:tr h="7943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Рассмотреть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возможность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оптимизации расходов по  заработной плате путем отказа от оплаты по трудовому договору в пользу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вариантов вознаграждений, несущих меньшую налоговою нагрузку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b="0" baseline="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b="0" baseline="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Так и было до января 2019 года,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когда у нас перестали принимать отчеты с нулевым количеством трудовых договоров, теперь фискальные органы и судебная практика не допускают иных способов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37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81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539552" y="274638"/>
            <a:ext cx="859747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ЗАКЛЮЧЕНИЕ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РЕВИЗОРА - 3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/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(Колпакова 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Т.В.)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11560" y="1484312"/>
            <a:ext cx="8280920" cy="5329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Учет доходов и расходов в ТСН «СНТ Полис-Н» ведется аккуратно, прозрачно, подтверждается расчетами и договорами с поставщиками и подрядчиками. 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Нарушений, как и необоснованных расходований средств не обнаружено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Финансовый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отчет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правления за отчетный год может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быть рекомендован для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принятия общим собранием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членов ТСН «СНТ Полис-Н» </a:t>
            </a:r>
          </a:p>
        </p:txBody>
      </p:sp>
    </p:spTree>
    <p:extLst>
      <p:ext uri="{BB962C8B-B14F-4D97-AF65-F5344CB8AC3E}">
        <p14:creationId xmlns:p14="http://schemas.microsoft.com/office/powerpoint/2010/main" val="283767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274638"/>
            <a:ext cx="835292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ПЕРВЫЙ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</a:t>
            </a:r>
          </a:p>
          <a:p>
            <a:pPr algn="l"/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     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1484312"/>
            <a:ext cx="8140534" cy="4897015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Cambria" panose="02040503050406030204" pitchFamily="18" charset="0"/>
              </a:rPr>
              <a:t>Прения</a:t>
            </a:r>
          </a:p>
          <a:p>
            <a:pPr marL="457200" indent="-4572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По Отчету правления </a:t>
            </a:r>
            <a:r>
              <a:rPr lang="ru-RU" sz="2200" dirty="0">
                <a:latin typeface="Cambria" panose="02040503050406030204" pitchFamily="18" charset="0"/>
              </a:rPr>
              <a:t>ТСН «СНТ Полис-Н» </a:t>
            </a:r>
            <a:r>
              <a:rPr lang="ru-RU" sz="2200" dirty="0" smtClean="0">
                <a:latin typeface="Cambria" panose="02040503050406030204" pitchFamily="18" charset="0"/>
              </a:rPr>
              <a:t>об исполнении сметы и Заключению ревизора </a:t>
            </a:r>
            <a:r>
              <a:rPr lang="ru-RU" sz="2200" dirty="0">
                <a:latin typeface="Cambria" panose="02040503050406030204" pitchFamily="18" charset="0"/>
              </a:rPr>
              <a:t>ТСН «СНТ Полис-Н» </a:t>
            </a:r>
            <a:r>
              <a:rPr lang="ru-RU" sz="2200" dirty="0" smtClean="0">
                <a:latin typeface="Cambria" panose="02040503050406030204" pitchFamily="18" charset="0"/>
              </a:rPr>
              <a:t> за отчетный год</a:t>
            </a:r>
          </a:p>
          <a:p>
            <a:pPr marL="457200" indent="-4572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2200" dirty="0" smtClean="0"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</a:pPr>
            <a:r>
              <a:rPr lang="ru-RU" sz="2400" b="1" dirty="0" smtClean="0">
                <a:latin typeface="Cambria" panose="02040503050406030204" pitchFamily="18" charset="0"/>
              </a:rPr>
              <a:t>Информация</a:t>
            </a:r>
            <a:endParaRPr lang="ru-RU" sz="2400" b="1" dirty="0">
              <a:latin typeface="Cambria" panose="02040503050406030204" pitchFamily="18" charset="0"/>
            </a:endParaRPr>
          </a:p>
          <a:p>
            <a:pPr marL="457200" indent="-4572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Об актуализации информации в Реестре </a:t>
            </a:r>
            <a:r>
              <a:rPr lang="ru-RU" sz="2200" dirty="0">
                <a:latin typeface="Cambria" panose="02040503050406030204" pitchFamily="18" charset="0"/>
              </a:rPr>
              <a:t>членов ТСН «СНТ Полис-Н</a:t>
            </a:r>
            <a:r>
              <a:rPr lang="ru-RU" sz="2200" dirty="0" smtClean="0">
                <a:latin typeface="Cambria" panose="02040503050406030204" pitchFamily="18" charset="0"/>
              </a:rPr>
              <a:t>» вследствие:</a:t>
            </a:r>
          </a:p>
          <a:p>
            <a:pPr marL="342900" indent="-342900" algn="l">
              <a:buClr>
                <a:srgbClr val="C00000"/>
              </a:buClr>
              <a:buFontTx/>
              <a:buChar char="-"/>
            </a:pPr>
            <a:r>
              <a:rPr lang="ru-RU" sz="2200" dirty="0" smtClean="0">
                <a:latin typeface="Cambria" panose="02040503050406030204" pitchFamily="18" charset="0"/>
              </a:rPr>
              <a:t>смены названия ТСН</a:t>
            </a:r>
          </a:p>
          <a:p>
            <a:pPr marL="342900" indent="-342900" algn="l">
              <a:buClr>
                <a:srgbClr val="C00000"/>
              </a:buClr>
              <a:buFontTx/>
              <a:buChar char="-"/>
            </a:pPr>
            <a:r>
              <a:rPr lang="ru-RU" sz="2200" dirty="0">
                <a:latin typeface="Cambria" panose="02040503050406030204" pitchFamily="18" charset="0"/>
              </a:rPr>
              <a:t>и</a:t>
            </a:r>
            <a:r>
              <a:rPr lang="ru-RU" sz="2200" dirty="0" smtClean="0">
                <a:latin typeface="Cambria" panose="02040503050406030204" pitchFamily="18" charset="0"/>
              </a:rPr>
              <a:t>сключения из числа членов ТСН</a:t>
            </a:r>
          </a:p>
          <a:p>
            <a:pPr marL="342900" indent="-342900" algn="l">
              <a:buClr>
                <a:srgbClr val="C00000"/>
              </a:buClr>
              <a:buFontTx/>
              <a:buChar char="-"/>
            </a:pPr>
            <a:r>
              <a:rPr lang="ru-RU" sz="2200" dirty="0">
                <a:latin typeface="Cambria" panose="02040503050406030204" pitchFamily="18" charset="0"/>
              </a:rPr>
              <a:t>п</a:t>
            </a:r>
            <a:r>
              <a:rPr lang="ru-RU" sz="2200" dirty="0" smtClean="0">
                <a:latin typeface="Cambria" panose="02040503050406030204" pitchFamily="18" charset="0"/>
              </a:rPr>
              <a:t>ринятия новых членов ТСН</a:t>
            </a:r>
            <a:endParaRPr lang="ru-RU" sz="2200" dirty="0"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28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3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539552" y="274638"/>
            <a:ext cx="835292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ПЕРВЫЙ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</a:t>
            </a:r>
          </a:p>
          <a:p>
            <a:pPr algn="l"/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    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484312"/>
            <a:ext cx="8140534" cy="4897015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Cambria" panose="02040503050406030204" pitchFamily="18" charset="0"/>
              </a:rPr>
              <a:t>Решение</a:t>
            </a:r>
            <a:endParaRPr lang="ru-RU" sz="2400" b="1" dirty="0"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</a:rPr>
              <a:t>Признать работу правления </a:t>
            </a:r>
            <a:r>
              <a:rPr lang="ru-RU" sz="2200" dirty="0" smtClean="0">
                <a:latin typeface="Cambria" panose="02040503050406030204" pitchFamily="18" charset="0"/>
              </a:rPr>
              <a:t>ТСН «СНТ Полис-Н</a:t>
            </a:r>
            <a:r>
              <a:rPr lang="ru-RU" sz="2200" dirty="0">
                <a:latin typeface="Cambria" panose="02040503050406030204" pitchFamily="18" charset="0"/>
              </a:rPr>
              <a:t>» за </a:t>
            </a:r>
            <a:r>
              <a:rPr lang="ru-RU" sz="2200" dirty="0" smtClean="0">
                <a:latin typeface="Cambria" panose="02040503050406030204" pitchFamily="18" charset="0"/>
              </a:rPr>
              <a:t>отчетный год удовлетворительной и утвердить Отчет об </a:t>
            </a:r>
            <a:r>
              <a:rPr lang="ru-RU" sz="2200" dirty="0">
                <a:latin typeface="Cambria" panose="02040503050406030204" pitchFamily="18" charset="0"/>
              </a:rPr>
              <a:t>исполнении </a:t>
            </a:r>
            <a:r>
              <a:rPr lang="ru-RU" sz="2200" dirty="0" smtClean="0">
                <a:latin typeface="Cambria" panose="02040503050406030204" pitchFamily="18" charset="0"/>
              </a:rPr>
              <a:t>сметы за отчетный год</a:t>
            </a:r>
            <a:endParaRPr lang="en-US" sz="2200" dirty="0" smtClean="0"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Утвердить Акт </a:t>
            </a:r>
            <a:r>
              <a:rPr lang="ru-RU" sz="2200" dirty="0">
                <a:latin typeface="Cambria" panose="02040503050406030204" pitchFamily="18" charset="0"/>
              </a:rPr>
              <a:t>ревизора </a:t>
            </a:r>
            <a:r>
              <a:rPr lang="ru-RU" sz="2200" dirty="0" smtClean="0">
                <a:latin typeface="Cambria" panose="02040503050406030204" pitchFamily="18" charset="0"/>
              </a:rPr>
              <a:t>о проверке </a:t>
            </a:r>
            <a:r>
              <a:rPr lang="ru-RU" sz="2200" dirty="0">
                <a:latin typeface="Cambria" panose="02040503050406030204" pitchFamily="18" charset="0"/>
              </a:rPr>
              <a:t>работы правления </a:t>
            </a:r>
            <a:r>
              <a:rPr lang="ru-RU" sz="2200" dirty="0" smtClean="0">
                <a:latin typeface="Cambria" panose="02040503050406030204" pitchFamily="18" charset="0"/>
              </a:rPr>
              <a:t>ТСН «СНТ Полис-Н</a:t>
            </a:r>
            <a:r>
              <a:rPr lang="ru-RU" sz="2200" dirty="0">
                <a:latin typeface="Cambria" panose="02040503050406030204" pitchFamily="18" charset="0"/>
              </a:rPr>
              <a:t>» </a:t>
            </a:r>
            <a:r>
              <a:rPr lang="ru-RU" sz="2200" dirty="0" smtClean="0">
                <a:latin typeface="Cambria" panose="02040503050406030204" pitchFamily="18" charset="0"/>
              </a:rPr>
              <a:t>за отчетный год </a:t>
            </a: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</a:rPr>
              <a:t>Утвердить Реестр членов ТСН «СНТ Полис-Н»</a:t>
            </a:r>
            <a:endParaRPr lang="ru-RU" sz="22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24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/>
          <p:cNvSpPr txBox="1">
            <a:spLocks/>
          </p:cNvSpPr>
          <p:nvPr/>
        </p:nvSpPr>
        <p:spPr>
          <a:xfrm>
            <a:off x="539552" y="3155914"/>
            <a:ext cx="8496944" cy="3153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39552" y="274638"/>
            <a:ext cx="86044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ВТОРОЙ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</a:t>
            </a:r>
            <a:b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55650" y="1484313"/>
            <a:ext cx="8424862" cy="537368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Cambria" panose="02040503050406030204" pitchFamily="18" charset="0"/>
              </a:rPr>
              <a:t>Утверждение размера и порядка оплаты </a:t>
            </a:r>
            <a:endParaRPr lang="en-US" sz="2400" b="1" dirty="0" smtClean="0">
              <a:latin typeface="Cambria" panose="02040503050406030204" pitchFamily="18" charset="0"/>
            </a:endParaRPr>
          </a:p>
          <a:p>
            <a:r>
              <a:rPr lang="ru-RU" sz="2400" b="1" dirty="0" smtClean="0">
                <a:latin typeface="Cambria" panose="02040503050406030204" pitchFamily="18" charset="0"/>
              </a:rPr>
              <a:t>членских взносов</a:t>
            </a:r>
            <a:r>
              <a:rPr lang="en-US" sz="2400" b="1" dirty="0" smtClean="0">
                <a:latin typeface="Cambria" panose="02040503050406030204" pitchFamily="18" charset="0"/>
              </a:rPr>
              <a:t> </a:t>
            </a:r>
            <a:r>
              <a:rPr lang="ru-RU" sz="2400" b="1" dirty="0" smtClean="0">
                <a:latin typeface="Cambria" panose="02040503050406030204" pitchFamily="18" charset="0"/>
              </a:rPr>
              <a:t>и платы за ведение садоводства </a:t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>без участия в СНТ на следующий год</a:t>
            </a:r>
            <a:r>
              <a:rPr lang="ru-RU" sz="4000" b="1" dirty="0" smtClean="0">
                <a:latin typeface="Cambria" panose="02040503050406030204" pitchFamily="18" charset="0"/>
              </a:rPr>
              <a:t/>
            </a:r>
            <a:br>
              <a:rPr lang="ru-RU" sz="4000" b="1" dirty="0" smtClean="0">
                <a:latin typeface="Cambria" panose="02040503050406030204" pitchFamily="18" charset="0"/>
              </a:rPr>
            </a:br>
            <a:r>
              <a:rPr lang="ru-RU" sz="4000" b="1" dirty="0" smtClean="0">
                <a:latin typeface="Cambria" panose="02040503050406030204" pitchFamily="18" charset="0"/>
              </a:rPr>
              <a:t> </a:t>
            </a:r>
            <a:br>
              <a:rPr lang="ru-RU" sz="4000" b="1" dirty="0" smtClean="0">
                <a:latin typeface="Cambria" panose="02040503050406030204" pitchFamily="18" charset="0"/>
              </a:rPr>
            </a:br>
            <a:endParaRPr lang="ru-RU" sz="40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09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7" cy="1143000"/>
          </a:xfrm>
          <a:effectLst/>
        </p:spPr>
        <p:txBody>
          <a:bodyPr>
            <a:normAutofit/>
          </a:bodyPr>
          <a:lstStyle/>
          <a:p>
            <a:pPr marL="571500" indent="-571500" algn="l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ВЗНОСЫ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/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</a:b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(Председатель правления)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6462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11560" y="1484313"/>
            <a:ext cx="8280920" cy="5113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 indent="-179388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Тарифы </a:t>
            </a: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и 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расценки продолжают расти</a:t>
            </a:r>
          </a:p>
          <a:p>
            <a:pPr marL="179388" indent="-179388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Тем </a:t>
            </a: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не менее, правление предлагает оставить в прежнем размере членские взносы на 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следующий год</a:t>
            </a:r>
          </a:p>
          <a:p>
            <a:pPr marL="179388" indent="-179388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Однако</a:t>
            </a: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, срок немалый, и если инфляционные процессы будут развиваться быстрее прогнозируемого, то придется вводить необходимые коррективы уже по ходу следующего 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года</a:t>
            </a:r>
            <a:endParaRPr lang="ru-RU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9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7" cy="1143000"/>
          </a:xfrm>
          <a:effectLst/>
        </p:spPr>
        <p:txBody>
          <a:bodyPr>
            <a:normAutofit/>
          </a:bodyPr>
          <a:lstStyle/>
          <a:p>
            <a:pPr marL="571500" indent="-571500" algn="l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ВЗНОСЫ</a:t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</a:b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6462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11560" y="1484784"/>
            <a:ext cx="8208912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C00000"/>
              </a:buClr>
            </a:pP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Предлагается установить следующий размер и порядок начисления и оплаты членских взносов </a:t>
            </a:r>
          </a:p>
          <a:p>
            <a:pPr marL="358775" indent="-358775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Р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азмер 25 </a:t>
            </a: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руб. за 1 квадратный метр в 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год</a:t>
            </a:r>
          </a:p>
          <a:p>
            <a:pPr marL="358775" indent="-358775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С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рок с </a:t>
            </a: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1 января по 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30 июня соответствующего года</a:t>
            </a:r>
            <a:endParaRPr lang="ru-RU" sz="2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358775" indent="-358775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Плату за </a:t>
            </a: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ведение садоводства без участия в 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СНТ утвердить в размере общей суммы членских и целевых взносов членов СНТ с </a:t>
            </a: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оплатой в срок с 1 января по 30 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июня</a:t>
            </a: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соответствующего года</a:t>
            </a:r>
            <a:endParaRPr lang="ru-RU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80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270043"/>
            <a:ext cx="8568952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lnSpc>
                <a:spcPct val="9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2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Очередное общее </a:t>
            </a:r>
            <a:r>
              <a:rPr lang="ru-RU" sz="3200" b="1" dirty="0">
                <a:solidFill>
                  <a:srgbClr val="006666"/>
                </a:solidFill>
                <a:latin typeface="Cambria" panose="02040503050406030204" pitchFamily="18" charset="0"/>
              </a:rPr>
              <a:t>собрание членов </a:t>
            </a:r>
            <a:r>
              <a:rPr lang="ru-RU" sz="32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/>
            </a:r>
            <a:br>
              <a:rPr lang="ru-RU" sz="3200" b="1" dirty="0" smtClean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2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ТСН «СНТ Полис-Н» </a:t>
            </a:r>
            <a:r>
              <a:rPr lang="ru-RU" sz="3200" b="1" dirty="0">
                <a:solidFill>
                  <a:srgbClr val="006666"/>
                </a:solidFill>
                <a:latin typeface="Cambria" panose="02040503050406030204" pitchFamily="18" charset="0"/>
              </a:rPr>
              <a:t>№ </a:t>
            </a:r>
            <a:r>
              <a:rPr lang="ru-RU" sz="32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1/25</a:t>
            </a:r>
            <a:endParaRPr lang="ru-RU" sz="32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1484312"/>
            <a:ext cx="8424936" cy="5373687"/>
          </a:xfrm>
          <a:prstGeom prst="rect">
            <a:avLst/>
          </a:prstGeom>
          <a:ln>
            <a:noFill/>
          </a:ln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Место и время проведения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: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Московская область, городской округ Пушкинский, ТСН «СНТ Полис-Н», 03-17 мая 2025 года, в очно-заочной форме, очная часть 03.05.2025 в 12 часов</a:t>
            </a:r>
          </a:p>
          <a:p>
            <a:pPr marL="457200" indent="-4572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Всего 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членов </a:t>
            </a:r>
            <a:r>
              <a:rPr lang="ru-RU" sz="2200" dirty="0">
                <a:latin typeface="Cambria" panose="02040503050406030204" pitchFamily="18" charset="0"/>
              </a:rPr>
              <a:t>ТСН «СНТ Полис-Н»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: </a:t>
            </a:r>
            <a:r>
              <a:rPr lang="en-US" sz="2200" dirty="0" smtClean="0">
                <a:latin typeface="Cambria" panose="02040503050406030204" pitchFamily="18" charset="0"/>
                <a:ea typeface="+mn-ea"/>
                <a:cs typeface="+mn-cs"/>
              </a:rPr>
              <a:t>70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</a:b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Всего принимают участие: __ </a:t>
            </a:r>
          </a:p>
          <a:p>
            <a:pPr marL="457200" indent="-4572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Председатель 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собрания –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К.Ю. Саркисян и 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секретарь собрания –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И.В. Филиппова, функции 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счетной комиссии возложены на указанных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лиц</a:t>
            </a:r>
            <a:endParaRPr lang="ru-RU" sz="2200" dirty="0">
              <a:latin typeface="Cambria" panose="02040503050406030204" pitchFamily="18" charset="0"/>
              <a:ea typeface="+mn-ea"/>
              <a:cs typeface="+mn-cs"/>
            </a:endParaRPr>
          </a:p>
          <a:p>
            <a:pPr marL="457200" indent="-4572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Оповещение членов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ТСН 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о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собрании и предоставление </a:t>
            </a:r>
            <a:r>
              <a:rPr lang="ru-RU" sz="2200" dirty="0" smtClean="0">
                <a:latin typeface="Cambria" panose="02040503050406030204" pitchFamily="18" charset="0"/>
              </a:rPr>
              <a:t>всех необходимых материалов </a:t>
            </a:r>
            <a:r>
              <a:rPr lang="ru-RU" sz="2200" dirty="0">
                <a:latin typeface="Cambria" panose="02040503050406030204" pitchFamily="18" charset="0"/>
              </a:rPr>
              <a:t>и </a:t>
            </a:r>
            <a:r>
              <a:rPr lang="ru-RU" sz="2200" dirty="0" smtClean="0">
                <a:latin typeface="Cambria" panose="02040503050406030204" pitchFamily="18" charset="0"/>
              </a:rPr>
              <a:t>проектов </a:t>
            </a:r>
            <a:r>
              <a:rPr lang="ru-RU" sz="2200" dirty="0">
                <a:latin typeface="Cambria" panose="02040503050406030204" pitchFamily="18" charset="0"/>
              </a:rPr>
              <a:t>документации для утверждения на общем собрании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сделано 31.03.2025 в установленном порядке: 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на информационном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стенде, 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на официальном сайте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ТСН, по 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электронной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почте</a:t>
            </a:r>
            <a:endParaRPr lang="ru-RU" sz="2200" dirty="0"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234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539552" y="274638"/>
            <a:ext cx="835292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ВТОРОЙ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</a:t>
            </a:r>
          </a:p>
          <a:p>
            <a:pPr algn="l"/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     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484312"/>
            <a:ext cx="8136904" cy="5373687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Cambria" panose="02040503050406030204" pitchFamily="18" charset="0"/>
              </a:rPr>
              <a:t>Решение</a:t>
            </a:r>
            <a:endParaRPr lang="ru-RU" sz="2400" b="1" dirty="0"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Утвердить размер членских взносов: 25 </a:t>
            </a:r>
            <a:r>
              <a:rPr lang="ru-RU" sz="2200" dirty="0">
                <a:latin typeface="Cambria" panose="02040503050406030204" pitchFamily="18" charset="0"/>
              </a:rPr>
              <a:t>руб. за 1 квадратный метр в </a:t>
            </a:r>
            <a:r>
              <a:rPr lang="ru-RU" sz="2200" dirty="0" smtClean="0">
                <a:latin typeface="Cambria" panose="02040503050406030204" pitchFamily="18" charset="0"/>
              </a:rPr>
              <a:t>год</a:t>
            </a:r>
            <a:endParaRPr lang="ru-RU" sz="2200" dirty="0"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Утвердить срок сдачи членских взносов: с </a:t>
            </a:r>
            <a:r>
              <a:rPr lang="ru-RU" sz="2200" dirty="0">
                <a:latin typeface="Cambria" panose="02040503050406030204" pitchFamily="18" charset="0"/>
              </a:rPr>
              <a:t>1 января по 30 </a:t>
            </a:r>
            <a:r>
              <a:rPr lang="ru-RU" sz="2200" dirty="0" smtClean="0">
                <a:latin typeface="Cambria" panose="02040503050406030204" pitchFamily="18" charset="0"/>
              </a:rPr>
              <a:t>соответствующего года</a:t>
            </a: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Утвердить плату </a:t>
            </a:r>
            <a:r>
              <a:rPr lang="ru-RU" sz="2200" dirty="0">
                <a:latin typeface="Cambria" panose="02040503050406030204" pitchFamily="18" charset="0"/>
              </a:rPr>
              <a:t>за ведение садоводства без участия в </a:t>
            </a:r>
            <a:r>
              <a:rPr lang="ru-RU" sz="2200" dirty="0" smtClean="0">
                <a:latin typeface="Cambria" panose="02040503050406030204" pitchFamily="18" charset="0"/>
              </a:rPr>
              <a:t>СНТ в </a:t>
            </a:r>
            <a:r>
              <a:rPr lang="ru-RU" sz="2200" dirty="0">
                <a:latin typeface="Cambria" panose="02040503050406030204" pitchFamily="18" charset="0"/>
              </a:rPr>
              <a:t>размере общей суммы членских и целевых взносов членов </a:t>
            </a:r>
            <a:r>
              <a:rPr lang="ru-RU" sz="2200" dirty="0" smtClean="0">
                <a:latin typeface="Cambria" panose="02040503050406030204" pitchFamily="18" charset="0"/>
              </a:rPr>
              <a:t>СНТ в срок </a:t>
            </a:r>
            <a:r>
              <a:rPr lang="ru-RU" sz="2200" dirty="0">
                <a:latin typeface="Cambria" panose="02040503050406030204" pitchFamily="18" charset="0"/>
              </a:rPr>
              <a:t>с 1 января по 30 </a:t>
            </a:r>
            <a:r>
              <a:rPr lang="ru-RU" sz="2200" dirty="0" smtClean="0">
                <a:latin typeface="Cambria" panose="02040503050406030204" pitchFamily="18" charset="0"/>
              </a:rPr>
              <a:t>июня соответствующего года</a:t>
            </a:r>
            <a:endParaRPr lang="ru-RU" sz="2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27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755650" y="1484312"/>
            <a:ext cx="7992814" cy="537368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Cambria" panose="02040503050406030204" pitchFamily="18" charset="0"/>
              </a:rPr>
              <a:t>УТВЕРЖДЕНИЕ</a:t>
            </a:r>
          </a:p>
          <a:p>
            <a:r>
              <a:rPr lang="ru-RU" sz="2400" b="1" dirty="0" smtClean="0">
                <a:latin typeface="Cambria" panose="02040503050406030204" pitchFamily="18" charset="0"/>
              </a:rPr>
              <a:t>ПРИХОДНО-РАСХОДНОЙ </a:t>
            </a:r>
            <a:r>
              <a:rPr lang="ru-RU" sz="2400" b="1" dirty="0">
                <a:latin typeface="Cambria" panose="02040503050406030204" pitchFamily="18" charset="0"/>
              </a:rPr>
              <a:t>СМЕТЫ НА </a:t>
            </a:r>
            <a:r>
              <a:rPr lang="ru-RU" sz="2400" b="1" dirty="0" smtClean="0">
                <a:latin typeface="Cambria" panose="02040503050406030204" pitchFamily="18" charset="0"/>
              </a:rPr>
              <a:t>ТЕКУЩИЙ </a:t>
            </a:r>
            <a:r>
              <a:rPr lang="ru-RU" sz="2400" b="1" dirty="0">
                <a:latin typeface="Cambria" panose="02040503050406030204" pitchFamily="18" charset="0"/>
              </a:rPr>
              <a:t>ГОД,</a:t>
            </a:r>
            <a:r>
              <a:rPr lang="ru-RU" sz="2400" b="1" dirty="0" smtClean="0">
                <a:latin typeface="Cambria" panose="02040503050406030204" pitchFamily="18" charset="0"/>
              </a:rPr>
              <a:t/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> ЕЕ ФИНАНСОВО-ЭКОНОМИЧЕСКОГО ОБОСНОВАНИЯ </a:t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>И ПОРЯДКА РАСХОДОВАНИЯ ДЕНЕЖНЫХ СРЕДСТВ </a:t>
            </a:r>
            <a:br>
              <a:rPr lang="ru-RU" sz="2400" b="1" dirty="0" smtClean="0">
                <a:latin typeface="Cambria" panose="02040503050406030204" pitchFamily="18" charset="0"/>
              </a:rPr>
            </a:b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274638"/>
            <a:ext cx="86044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ТРЕТИЙ ВОПРОС</a:t>
            </a:r>
          </a:p>
          <a:p>
            <a:pPr algn="l"/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     (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П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36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11560" y="276523"/>
            <a:ext cx="82296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ПРОЕКТ СМЕТЫ</a:t>
            </a:r>
          </a:p>
          <a:p>
            <a:pPr algn="l"/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     (Зам. председателя правления) 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11560" y="1484784"/>
            <a:ext cx="8352928" cy="5373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Смета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ТСН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на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текущий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год составлена из расчета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внесения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членских взносов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в утвержденном размере </a:t>
            </a:r>
          </a:p>
          <a:p>
            <a:pPr marL="266700" indent="-2667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В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целях экономии денежных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средств в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смете оставлены только обязательные платежи, необходимые для обеспечения жизнедеятельности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ТСН</a:t>
            </a:r>
            <a:endParaRPr lang="ru-RU" sz="22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266700" indent="-2667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На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благоустройство снова не выделяется ни копейки </a:t>
            </a:r>
          </a:p>
          <a:p>
            <a:pPr marL="266700" indent="-2667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Не исключено, что в течение года государством будут повышены (в полтора-два раза)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тарифы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за вывоз ТКО</a:t>
            </a:r>
          </a:p>
          <a:p>
            <a:pPr marL="266700" indent="-2667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Ниже представлен постатейный анализ предлагаемой сметы на текущий год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24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11560" y="276523"/>
            <a:ext cx="82296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БАЛАНС</a:t>
            </a:r>
          </a:p>
          <a:p>
            <a:pPr algn="l">
              <a:buClr>
                <a:srgbClr val="C00000"/>
              </a:buClr>
            </a:pP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     (Зам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. председателя правления)  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659134"/>
              </p:ext>
            </p:extLst>
          </p:nvPr>
        </p:nvGraphicFramePr>
        <p:xfrm>
          <a:off x="755650" y="1500272"/>
          <a:ext cx="7992814" cy="50250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3982">
                  <a:extLst>
                    <a:ext uri="{9D8B030D-6E8A-4147-A177-3AD203B41FA5}">
                      <a16:colId xmlns:a16="http://schemas.microsoft.com/office/drawing/2014/main" val="1919803704"/>
                    </a:ext>
                  </a:extLst>
                </a:gridCol>
                <a:gridCol w="5976664">
                  <a:extLst>
                    <a:ext uri="{9D8B030D-6E8A-4147-A177-3AD203B41FA5}">
                      <a16:colId xmlns:a16="http://schemas.microsoft.com/office/drawing/2014/main" val="93152092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748047295"/>
                    </a:ext>
                  </a:extLst>
                </a:gridCol>
              </a:tblGrid>
              <a:tr h="30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ТЕКУЩИЙ </a:t>
                      </a:r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975667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Членские взносы отчетного года (ЧВ)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1 943 800,00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39979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>
                          <a:solidFill>
                            <a:srgbClr val="808080"/>
                          </a:solidFill>
                          <a:effectLst/>
                          <a:latin typeface="Cambria" panose="02040503050406030204" pitchFamily="18" charset="0"/>
                        </a:rPr>
                        <a:t>Авансы членских взносов отчетного года, внесенные в предыдущем году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1" u="none" strike="noStrike">
                          <a:solidFill>
                            <a:srgbClr val="808080"/>
                          </a:solidFill>
                          <a:effectLst/>
                          <a:latin typeface="Cambria" panose="02040503050406030204" pitchFamily="18" charset="0"/>
                        </a:rPr>
                        <a:t>9 000,00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965346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solidFill>
                            <a:srgbClr val="808080"/>
                          </a:solidFill>
                          <a:effectLst/>
                          <a:latin typeface="Cambria" panose="02040503050406030204" pitchFamily="18" charset="0"/>
                        </a:rPr>
                        <a:t>Авансы членских взносов следующего года, внесенные в отчетном году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1" u="none" strike="noStrike">
                          <a:solidFill>
                            <a:srgbClr val="808080"/>
                          </a:solidFill>
                          <a:effectLst/>
                          <a:latin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488367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>
                          <a:solidFill>
                            <a:srgbClr val="808080"/>
                          </a:solidFill>
                          <a:effectLst/>
                          <a:latin typeface="Cambria" panose="02040503050406030204" pitchFamily="18" charset="0"/>
                        </a:rPr>
                        <a:t>Переплата по членским взносам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1" u="none" strike="noStrike">
                          <a:solidFill>
                            <a:srgbClr val="808080"/>
                          </a:solidFill>
                          <a:effectLst/>
                          <a:latin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98847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>
                          <a:solidFill>
                            <a:srgbClr val="808080"/>
                          </a:solidFill>
                          <a:effectLst/>
                          <a:latin typeface="Cambria" panose="02040503050406030204" pitchFamily="18" charset="0"/>
                        </a:rPr>
                        <a:t>Задолженность по членским взносам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1" u="none" strike="noStrike">
                          <a:solidFill>
                            <a:srgbClr val="808080"/>
                          </a:solidFill>
                          <a:effectLst/>
                          <a:latin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92140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Целевые взносы на ремонт дорог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57456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Остаток на начало отчетного года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359 770,99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243104"/>
                  </a:ext>
                </a:extLst>
              </a:tr>
              <a:tr h="30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ПРИХОД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2 303 570,99           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066119"/>
                  </a:ext>
                </a:extLst>
              </a:tr>
              <a:tr h="30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БАЛАНС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681472"/>
                  </a:ext>
                </a:extLst>
              </a:tr>
              <a:tr h="30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РАСХОД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2 303 570,99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602070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Остаток на конец отчетного года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619,20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02157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Затраты предыдущего года, оплаченные в отчетном году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15 782,81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25859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Затраты отчетного года, оплаченные в следующем году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-20 000,00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984999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Содержание  общего имущества и благоустройство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1 600 168,98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46509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Снабжение электрической энергией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115 000,00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817019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Расчеты с оператором по вывозу ТКО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5259360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Административно-управленческие расходы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82 600,00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81568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Заработная плата, налоги, сборы, взносы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359 400,00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79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72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1560" y="276523"/>
            <a:ext cx="835292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СТАТЬИ РАСХОДА СМЕТЫ - 1</a:t>
            </a:r>
          </a:p>
          <a:p>
            <a:pPr algn="l"/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     (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Зам. председателя правления) 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375640"/>
              </p:ext>
            </p:extLst>
          </p:nvPr>
        </p:nvGraphicFramePr>
        <p:xfrm>
          <a:off x="755650" y="1484311"/>
          <a:ext cx="7920806" cy="3312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646">
                  <a:extLst>
                    <a:ext uri="{9D8B030D-6E8A-4147-A177-3AD203B41FA5}">
                      <a16:colId xmlns:a16="http://schemas.microsoft.com/office/drawing/2014/main" val="2668821208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551737192"/>
                    </a:ext>
                  </a:extLst>
                </a:gridCol>
              </a:tblGrid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Содержание  общего имущества и благоустройство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1 600 168,98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13431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Аренда земель общего пользования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41 668,98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4332440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Совместная эксплуатация инфраструктуры с СНТ "Горенки"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352 000,00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694383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Обслуживание общих строений, ворот и ограждений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407493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Покос и обработка травы и сорняков, обрезка кустов и деревьев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253 000,00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246011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Очистка от снега территории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116 500,00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9570710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Обслуживание внутренних дорог, кюветов, канав, площадок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775 000,00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07389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Пожарная безопасность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099327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Благоустройство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3864475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27231"/>
              </p:ext>
            </p:extLst>
          </p:nvPr>
        </p:nvGraphicFramePr>
        <p:xfrm>
          <a:off x="757343" y="5229200"/>
          <a:ext cx="7919114" cy="129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8953">
                  <a:extLst>
                    <a:ext uri="{9D8B030D-6E8A-4147-A177-3AD203B41FA5}">
                      <a16:colId xmlns:a16="http://schemas.microsoft.com/office/drawing/2014/main" val="1306619405"/>
                    </a:ext>
                  </a:extLst>
                </a:gridCol>
                <a:gridCol w="1440161">
                  <a:extLst>
                    <a:ext uri="{9D8B030D-6E8A-4147-A177-3AD203B41FA5}">
                      <a16:colId xmlns:a16="http://schemas.microsoft.com/office/drawing/2014/main" val="64962824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Снабжение электрической энергией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115 000,00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70955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Энергоснабжение уличных светильников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79 000,00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335555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Обслуживание уличных светильников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535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022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1560" y="276523"/>
            <a:ext cx="82296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СТАТЬИ 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РАСХОДА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СМЕТЫ – 2</a:t>
            </a:r>
          </a:p>
          <a:p>
            <a:pPr algn="l"/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     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 (Зам. председателя правления) 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773097"/>
              </p:ext>
            </p:extLst>
          </p:nvPr>
        </p:nvGraphicFramePr>
        <p:xfrm>
          <a:off x="755650" y="1484315"/>
          <a:ext cx="7920806" cy="45369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646">
                  <a:extLst>
                    <a:ext uri="{9D8B030D-6E8A-4147-A177-3AD203B41FA5}">
                      <a16:colId xmlns:a16="http://schemas.microsoft.com/office/drawing/2014/main" val="281821386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720737585"/>
                    </a:ext>
                  </a:extLst>
                </a:gridCol>
              </a:tblGrid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Расчеты с оператором по вывозу ТКО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150 </a:t>
                      </a:r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000,00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615126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 dirty="0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948595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Административно-управленческие расходы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82 600,00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583687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Банковские услуги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9 600,00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1824389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Бухгалтерское сопровождение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454554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Средства электронного документооборота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551916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Юридические услуги, пошлины и сборы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9377225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Прочие хозяйственные расходы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823770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 dirty="0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948501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Заработная плата, налоги, сборы, взносы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359 400,00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6989568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 выдаче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240 120,00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9293621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Налоги, сборы, взносы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119 280,00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8543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527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539552" y="274638"/>
            <a:ext cx="835292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ТРЕТИЙ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</a:t>
            </a:r>
          </a:p>
          <a:p>
            <a:pPr algn="l"/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    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484312"/>
            <a:ext cx="8136904" cy="511303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Cambria" panose="02040503050406030204" pitchFamily="18" charset="0"/>
              </a:rPr>
              <a:t>Решение</a:t>
            </a:r>
            <a:endParaRPr lang="ru-RU" sz="2400" b="1" dirty="0"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</a:rPr>
              <a:t>Утвердить финансово-экономическое обоснование и приходно-расходную смету ТСН </a:t>
            </a:r>
            <a:r>
              <a:rPr lang="ru-RU" sz="2200" dirty="0" smtClean="0">
                <a:latin typeface="Cambria" panose="02040503050406030204" pitchFamily="18" charset="0"/>
              </a:rPr>
              <a:t>«СНТ Полис-Н</a:t>
            </a:r>
            <a:r>
              <a:rPr lang="ru-RU" sz="2200" dirty="0">
                <a:latin typeface="Cambria" panose="02040503050406030204" pitchFamily="18" charset="0"/>
              </a:rPr>
              <a:t>» на </a:t>
            </a:r>
            <a:r>
              <a:rPr lang="ru-RU" sz="2200" dirty="0" smtClean="0">
                <a:latin typeface="Cambria" panose="02040503050406030204" pitchFamily="18" charset="0"/>
              </a:rPr>
              <a:t>текущий год </a:t>
            </a: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При </a:t>
            </a:r>
            <a:r>
              <a:rPr lang="ru-RU" sz="2200" dirty="0">
                <a:latin typeface="Cambria" panose="02040503050406030204" pitchFamily="18" charset="0"/>
              </a:rPr>
              <a:t>недоборе в срок средств по смете предоставить правлению право </a:t>
            </a:r>
            <a:r>
              <a:rPr lang="ru-RU" sz="2200" dirty="0" smtClean="0">
                <a:latin typeface="Cambria" panose="02040503050406030204" pitchFamily="18" charset="0"/>
              </a:rPr>
              <a:t>приоритетной оплаты </a:t>
            </a:r>
            <a:r>
              <a:rPr lang="ru-RU" sz="2200" dirty="0">
                <a:latin typeface="Cambria" panose="02040503050406030204" pitchFamily="18" charset="0"/>
              </a:rPr>
              <a:t>первоочередных нужд </a:t>
            </a:r>
            <a:r>
              <a:rPr lang="ru-RU" sz="2200" dirty="0" smtClean="0">
                <a:latin typeface="Cambria" panose="02040503050406030204" pitchFamily="18" charset="0"/>
              </a:rPr>
              <a:t>СНТ </a:t>
            </a: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Разрешить </a:t>
            </a:r>
            <a:r>
              <a:rPr lang="ru-RU" sz="2200" dirty="0">
                <a:latin typeface="Cambria" panose="02040503050406030204" pitchFamily="18" charset="0"/>
              </a:rPr>
              <a:t>правлению при необходимости осуществлять перераспределение денежных средств по разделам и статьям сметы в пределах общей суммы </a:t>
            </a:r>
            <a:r>
              <a:rPr lang="ru-RU" sz="2200" dirty="0" smtClean="0">
                <a:latin typeface="Cambria" panose="02040503050406030204" pitchFamily="18" charset="0"/>
              </a:rPr>
              <a:t>сметы, утвержденной общим собранием, за исключением средств целевых взносов на ремонт дорог</a:t>
            </a:r>
          </a:p>
        </p:txBody>
      </p:sp>
    </p:spTree>
    <p:extLst>
      <p:ext uri="{BB962C8B-B14F-4D97-AF65-F5344CB8AC3E}">
        <p14:creationId xmlns:p14="http://schemas.microsoft.com/office/powerpoint/2010/main" val="9704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755650" y="1484313"/>
            <a:ext cx="8424862" cy="439295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latin typeface="Cambria" panose="02040503050406030204" pitchFamily="18" charset="0"/>
              </a:rPr>
              <a:t>Утверждение размера целевых взносов </a:t>
            </a:r>
            <a:r>
              <a:rPr lang="ru-RU" sz="2400" b="1" dirty="0" smtClean="0">
                <a:latin typeface="Cambria" panose="02040503050406030204" pitchFamily="18" charset="0"/>
              </a:rPr>
              <a:t/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>на </a:t>
            </a:r>
            <a:r>
              <a:rPr lang="ru-RU" sz="2400" b="1" dirty="0">
                <a:latin typeface="Cambria" panose="02040503050406030204" pitchFamily="18" charset="0"/>
              </a:rPr>
              <a:t>ремонт внутренних дорог ТСН «СНТ Полис-Н» </a:t>
            </a:r>
            <a:r>
              <a:rPr lang="ru-RU" sz="2400" b="1" dirty="0" smtClean="0">
                <a:latin typeface="Cambria" panose="02040503050406030204" pitchFamily="18" charset="0"/>
              </a:rPr>
              <a:t/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>и </a:t>
            </a:r>
            <a:r>
              <a:rPr lang="ru-RU" sz="2400" b="1" dirty="0">
                <a:latin typeface="Cambria" panose="02040503050406030204" pitchFamily="18" charset="0"/>
              </a:rPr>
              <a:t>утверждение порядка ремонта внутренних дорог </a:t>
            </a:r>
            <a:r>
              <a:rPr lang="ru-RU" sz="2400" b="1" dirty="0" smtClean="0">
                <a:latin typeface="Cambria" panose="02040503050406030204" pitchFamily="18" charset="0"/>
              </a:rPr>
              <a:t>ТСН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274638"/>
            <a:ext cx="86044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ЧЕТВЕРТЫЙ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</a:t>
            </a:r>
            <a:b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60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6462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11560" y="1484784"/>
            <a:ext cx="8424936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Предлагается рассмотреть комплекс вопросов, связанных с дорожным </a:t>
            </a:r>
            <a:r>
              <a:rPr lang="ru-RU" sz="2200" smtClean="0">
                <a:solidFill>
                  <a:schemeClr val="tx1"/>
                </a:solidFill>
                <a:latin typeface="Cambria" panose="02040503050406030204" pitchFamily="18" charset="0"/>
              </a:rPr>
              <a:t>хозяйством </a:t>
            </a:r>
            <a:r>
              <a:rPr lang="ru-RU" sz="2200" smtClean="0">
                <a:solidFill>
                  <a:schemeClr val="tx1"/>
                </a:solidFill>
                <a:latin typeface="Cambria" panose="02040503050406030204" pitchFamily="18" charset="0"/>
              </a:rPr>
              <a:t>ТСН.</a:t>
            </a:r>
            <a:endParaRPr lang="ru-RU" sz="22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Установленный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еще в 2021 году размер целевого взноса на ремонт дорог с членов ТСН, допустивших их повреждение, составляет 300,00 руб. за 1 кв. м поврежденного покрытия и давно не соответствуют действительности, а потому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требу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е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 корректировки, в противном случае придется добавлять денежные средства из общих членских взносов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В связи с прошлогодним существенным повреждением наших внутренних дорог тяжелым автотранспортом, а также на основании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поступивших обращений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членов ТСН, правление выносит на обсуждение общего собрания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вопрос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об устройстве дорожной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одежды наших внутренних дорог.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74638"/>
            <a:ext cx="86044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ЧЕТВЕРТЫЙ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 - 1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/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(Зам. председателя правления)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79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6462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11560" y="1484784"/>
            <a:ext cx="8424936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ИЛИ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раз и навсегда осуществить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капитальную переделку всего дорожного пирога (включая дорожное покрытие, основание с дополнительным слоем основания, подстилающий грунт) всех внутренних дорог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ТСН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с целью обеспечения проезда любого автотранспорта без ограничений его общей массы (вместе с грузом).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Цена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вопроса – новый целевой взнос с каждого члена ТСН «СНТ Полис-Н» единовременно в размере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500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000,00 руб. </a:t>
            </a: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ИЛИ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ограничиться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прежними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масштабами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текущего и аварийного ремонта существующего дорожного пирога без его капитальной переделки. Цена вопроса –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прежний целевой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взнос с тех, кто допустил повреждение дорог,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но уже в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размере 500,00 руб. за 1 кв.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м. 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74638"/>
            <a:ext cx="86044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ЧЕТВЕРТЫЙ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 - 2</a:t>
            </a: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/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(Зам. председателя правления)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29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89646"/>
            <a:ext cx="8424936" cy="5368354"/>
          </a:xfrm>
        </p:spPr>
        <p:txBody>
          <a:bodyPr>
            <a:normAutofit/>
          </a:bodyPr>
          <a:lstStyle/>
          <a:p>
            <a:pPr marL="514350" indent="-514350">
              <a:buClr>
                <a:srgbClr val="C00000"/>
              </a:buClr>
              <a:buFont typeface="+mj-lt"/>
              <a:buAutoNum type="arabicPeriod"/>
            </a:pPr>
            <a:r>
              <a:rPr lang="ru-RU" sz="2200" dirty="0" smtClean="0">
                <a:latin typeface="Cambria" panose="02040503050406030204" pitchFamily="18" charset="0"/>
              </a:rPr>
              <a:t>Отчет о работе правления </a:t>
            </a:r>
            <a:r>
              <a:rPr lang="ru-RU" sz="2200" dirty="0">
                <a:latin typeface="Cambria" panose="02040503050406030204" pitchFamily="18" charset="0"/>
              </a:rPr>
              <a:t>ТСН «СНТ Полис-Н» </a:t>
            </a:r>
            <a:r>
              <a:rPr lang="ru-RU" sz="2200" dirty="0" smtClean="0">
                <a:latin typeface="Cambria" panose="02040503050406030204" pitchFamily="18" charset="0"/>
              </a:rPr>
              <a:t>и исполнении приходно-расходной сметы за 2024 год, Заключение ревизора </a:t>
            </a:r>
            <a:r>
              <a:rPr lang="ru-RU" sz="2200" dirty="0">
                <a:latin typeface="Cambria" panose="02040503050406030204" pitchFamily="18" charset="0"/>
              </a:rPr>
              <a:t>ТСН «СНТ Полис-Н» </a:t>
            </a:r>
            <a:r>
              <a:rPr lang="ru-RU" sz="2200" dirty="0" smtClean="0">
                <a:latin typeface="Cambria" panose="02040503050406030204" pitchFamily="18" charset="0"/>
              </a:rPr>
              <a:t>за 2024 год, утверждение актуализированного Реестра </a:t>
            </a:r>
            <a:r>
              <a:rPr lang="ru-RU" sz="2200" dirty="0">
                <a:latin typeface="Cambria" panose="02040503050406030204" pitchFamily="18" charset="0"/>
              </a:rPr>
              <a:t>членов ТСН «СНТ Полис-Н» </a:t>
            </a:r>
            <a:endParaRPr lang="ru-RU" sz="2200" dirty="0" smtClean="0">
              <a:latin typeface="Cambria" panose="02040503050406030204" pitchFamily="18" charset="0"/>
            </a:endParaRPr>
          </a:p>
          <a:p>
            <a:pPr marL="514350" indent="-514350">
              <a:buClr>
                <a:srgbClr val="C00000"/>
              </a:buClr>
              <a:buFont typeface="+mj-lt"/>
              <a:buAutoNum type="arabicPeriod"/>
            </a:pPr>
            <a:r>
              <a:rPr lang="ru-RU" sz="2200" dirty="0" smtClean="0">
                <a:latin typeface="Cambria" panose="02040503050406030204" pitchFamily="18" charset="0"/>
              </a:rPr>
              <a:t>Утверждение </a:t>
            </a:r>
            <a:r>
              <a:rPr lang="ru-RU" sz="2200" dirty="0">
                <a:latin typeface="Cambria" panose="02040503050406030204" pitchFamily="18" charset="0"/>
              </a:rPr>
              <a:t>размера </a:t>
            </a:r>
            <a:r>
              <a:rPr lang="ru-RU" sz="2200" dirty="0" smtClean="0">
                <a:latin typeface="Cambria" panose="02040503050406030204" pitchFamily="18" charset="0"/>
              </a:rPr>
              <a:t>и порядка оплаты в 2026 году членских взносов и платы </a:t>
            </a:r>
            <a:r>
              <a:rPr lang="ru-RU" sz="2200" dirty="0">
                <a:latin typeface="Cambria" panose="02040503050406030204" pitchFamily="18" charset="0"/>
              </a:rPr>
              <a:t>за ведение садоводства без участия в ТСН «СНТ Полис-Н» 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eriod"/>
            </a:pPr>
            <a:r>
              <a:rPr lang="ru-RU" sz="2200" dirty="0" smtClean="0">
                <a:latin typeface="Cambria" panose="02040503050406030204" pitchFamily="18" charset="0"/>
              </a:rPr>
              <a:t>Утверждение приходно-расходной сметы </a:t>
            </a:r>
            <a:r>
              <a:rPr lang="ru-RU" sz="2200" dirty="0">
                <a:latin typeface="Cambria" panose="02040503050406030204" pitchFamily="18" charset="0"/>
              </a:rPr>
              <a:t>ТСН «СНТ Полис-Н» </a:t>
            </a:r>
            <a:r>
              <a:rPr lang="ru-RU" sz="2200" dirty="0" smtClean="0">
                <a:latin typeface="Cambria" panose="02040503050406030204" pitchFamily="18" charset="0"/>
              </a:rPr>
              <a:t>на 2025 год, ее финансово-экономического обоснования и порядка расходования денежных средств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eriod"/>
            </a:pPr>
            <a:r>
              <a:rPr lang="ru-RU" sz="2200" dirty="0">
                <a:latin typeface="Cambria" panose="02040503050406030204" pitchFamily="18" charset="0"/>
              </a:rPr>
              <a:t>Утверждение размера целевого взноса на ремонт внутренних дорог ТСН «СНТ Полис-Н» с членов ТСН, допустивших их повреждение, а также утверждение порядка ремонта и эксплуатации внутренних дорог ТСН. </a:t>
            </a:r>
            <a:endParaRPr lang="en-US" sz="2200" dirty="0">
              <a:latin typeface="Cambria" panose="020405030504060302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274638"/>
            <a:ext cx="81472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lnSpc>
                <a:spcPct val="11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200" b="1" dirty="0">
                <a:solidFill>
                  <a:srgbClr val="006666"/>
                </a:solidFill>
                <a:latin typeface="Cambria" panose="02040503050406030204" pitchFamily="18" charset="0"/>
              </a:rPr>
              <a:t>ПОВЕСТКА</a:t>
            </a:r>
            <a:br>
              <a:rPr lang="ru-RU" sz="3200" b="1" dirty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200" b="1" dirty="0">
                <a:solidFill>
                  <a:srgbClr val="006666"/>
                </a:solidFill>
                <a:latin typeface="Cambria" panose="02040503050406030204" pitchFamily="18" charset="0"/>
              </a:rPr>
              <a:t>(Председатель собрания)</a:t>
            </a:r>
          </a:p>
        </p:txBody>
      </p:sp>
    </p:spTree>
    <p:extLst>
      <p:ext uri="{BB962C8B-B14F-4D97-AF65-F5344CB8AC3E}">
        <p14:creationId xmlns:p14="http://schemas.microsoft.com/office/powerpoint/2010/main" val="240938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484312"/>
            <a:ext cx="8532440" cy="511303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Cambria" panose="02040503050406030204" pitchFamily="18" charset="0"/>
              </a:rPr>
              <a:t>Решение 4.1.</a:t>
            </a:r>
            <a:endParaRPr lang="ru-RU" sz="2400" b="1" dirty="0"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Утвердить новый целевой взнос в размере 500 000,00 руб. единовременно с каждого члена </a:t>
            </a:r>
            <a:r>
              <a:rPr lang="ru-RU" sz="2200" dirty="0">
                <a:latin typeface="Cambria" panose="02040503050406030204" pitchFamily="18" charset="0"/>
              </a:rPr>
              <a:t>ТСН «СНТ Полис-Н» </a:t>
            </a:r>
            <a:r>
              <a:rPr lang="ru-RU" sz="2200" dirty="0" smtClean="0">
                <a:latin typeface="Cambria" panose="02040503050406030204" pitchFamily="18" charset="0"/>
              </a:rPr>
              <a:t>на капитальную </a:t>
            </a:r>
            <a:r>
              <a:rPr lang="ru-RU" sz="2200" dirty="0">
                <a:latin typeface="Cambria" panose="02040503050406030204" pitchFamily="18" charset="0"/>
              </a:rPr>
              <a:t>переделку всего дорожного пирога </a:t>
            </a:r>
            <a:r>
              <a:rPr lang="ru-RU" sz="2200" dirty="0" smtClean="0">
                <a:latin typeface="Cambria" panose="02040503050406030204" pitchFamily="18" charset="0"/>
              </a:rPr>
              <a:t>(</a:t>
            </a:r>
            <a:r>
              <a:rPr lang="ru-RU" sz="2200" dirty="0">
                <a:latin typeface="Cambria" panose="02040503050406030204" pitchFamily="18" charset="0"/>
              </a:rPr>
              <a:t>включая дорожное покрытие, основание с дополнительным слоем основания, подстилающий грунт) </a:t>
            </a:r>
            <a:r>
              <a:rPr lang="ru-RU" sz="2200" dirty="0" smtClean="0">
                <a:latin typeface="Cambria" panose="02040503050406030204" pitchFamily="18" charset="0"/>
              </a:rPr>
              <a:t>внутренних </a:t>
            </a:r>
            <a:r>
              <a:rPr lang="ru-RU" sz="2200" dirty="0">
                <a:latin typeface="Cambria" panose="02040503050406030204" pitchFamily="18" charset="0"/>
              </a:rPr>
              <a:t>дорог </a:t>
            </a:r>
            <a:r>
              <a:rPr lang="ru-RU" sz="2200" dirty="0" smtClean="0">
                <a:latin typeface="Cambria" panose="02040503050406030204" pitchFamily="18" charset="0"/>
              </a:rPr>
              <a:t>ТСН </a:t>
            </a:r>
            <a:r>
              <a:rPr lang="ru-RU" sz="2200" dirty="0">
                <a:latin typeface="Cambria" panose="02040503050406030204" pitchFamily="18" charset="0"/>
              </a:rPr>
              <a:t>с целью обеспечения проезда любого автотранспорта без ограничений его общей массы (вместе с грузом</a:t>
            </a:r>
            <a:r>
              <a:rPr lang="ru-RU" sz="2200" dirty="0" smtClean="0">
                <a:latin typeface="Cambria" panose="02040503050406030204" pitchFamily="18" charset="0"/>
              </a:rPr>
              <a:t>).</a:t>
            </a: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</a:rPr>
              <a:t>Утвердить размер целевого взноса на ремонт внутренних дорог ТСН «СНТ Полис-Н» с членов ТСН, допустивших их повреждение, в размере 500,00 руб. за 1 кв. м поврежденного покрытия. Подтвердить порядок расчета и порядок оплаты целевого взноса, установленные общим собранием членов ТСН «СНТ Полис-Н» № 1/21 от 16.05.2021.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274638"/>
            <a:ext cx="86044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ЧЕТВЕРТЫЙ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</a:t>
            </a:r>
            <a:b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8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484312"/>
            <a:ext cx="7848872" cy="511303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0000" b="1" dirty="0" smtClean="0">
              <a:latin typeface="Cambria" panose="02040503050406030204" pitchFamily="18" charset="0"/>
            </a:endParaRPr>
          </a:p>
          <a:p>
            <a:r>
              <a:rPr lang="ru-RU" sz="10000" b="1" dirty="0" smtClean="0">
                <a:latin typeface="Cambria" panose="02040503050406030204" pitchFamily="18" charset="0"/>
              </a:rPr>
              <a:t>ИЛИ</a:t>
            </a:r>
            <a:endParaRPr lang="ru-RU" sz="10000" dirty="0">
              <a:latin typeface="Cambria" panose="020405030504060302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274638"/>
            <a:ext cx="86044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ЧЕТВЕРТЫЙ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</a:t>
            </a:r>
            <a:b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87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484312"/>
            <a:ext cx="8532440" cy="511303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Cambria" panose="02040503050406030204" pitchFamily="18" charset="0"/>
              </a:rPr>
              <a:t>Решение 4.2.</a:t>
            </a:r>
            <a:endParaRPr lang="ru-RU" sz="2400" b="1" dirty="0">
              <a:latin typeface="Cambria" panose="02040503050406030204" pitchFamily="18" charset="0"/>
            </a:endParaRP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</a:rPr>
              <a:t>Утвердить </a:t>
            </a:r>
            <a:r>
              <a:rPr lang="ru-RU" sz="2200" dirty="0">
                <a:latin typeface="Cambria" panose="02040503050406030204" pitchFamily="18" charset="0"/>
              </a:rPr>
              <a:t>размер целевого взноса на ремонт внутренних дорог ТСН «СНТ Полис-Н» с членов ТСН, допустивших их повреждение, в размере 500,00 руб. за 1 кв. м поврежденного покрытия. Подтвердить порядок расчета и порядок оплаты целевого взноса, установленные общим собранием членов ТСН «СНТ Полис-Н» № 1/21 от </a:t>
            </a:r>
            <a:r>
              <a:rPr lang="ru-RU" sz="2200" dirty="0" smtClean="0">
                <a:latin typeface="Cambria" panose="02040503050406030204" pitchFamily="18" charset="0"/>
              </a:rPr>
              <a:t>16.05.2021.</a:t>
            </a:r>
          </a:p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</a:rPr>
              <a:t>Осуществлять ремонт внутренних дорог ТСН «СНТ Полис-Н» без капитальной переделки всего дорожного пирога.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274638"/>
            <a:ext cx="86044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ЧЕТВЕРТЫЙ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ВОПРОС</a:t>
            </a:r>
            <a:b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8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274638"/>
            <a:ext cx="81472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lnSpc>
                <a:spcPct val="11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200" b="1" dirty="0">
                <a:solidFill>
                  <a:srgbClr val="006666"/>
                </a:solidFill>
                <a:latin typeface="Cambria" panose="02040503050406030204" pitchFamily="18" charset="0"/>
              </a:rPr>
              <a:t>ПОВЕСТКА</a:t>
            </a:r>
            <a:br>
              <a:rPr lang="ru-RU" sz="3200" b="1" dirty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200" b="1" dirty="0">
                <a:solidFill>
                  <a:srgbClr val="006666"/>
                </a:solidFill>
                <a:latin typeface="Cambria" panose="02040503050406030204" pitchFamily="18" charset="0"/>
              </a:rPr>
              <a:t>(Председатель собрания)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1484313"/>
            <a:ext cx="8212542" cy="4963690"/>
          </a:xfrm>
          <a:prstGeom prst="rect">
            <a:avLst/>
          </a:prstGeom>
          <a:ln>
            <a:noFill/>
          </a:ln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Cambria" panose="02040503050406030204" pitchFamily="18" charset="0"/>
              </a:rPr>
              <a:t>Решение</a:t>
            </a:r>
          </a:p>
          <a:p>
            <a:pPr marL="457200" indent="-4572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Принять </a:t>
            </a:r>
            <a:r>
              <a:rPr lang="ru-RU" sz="2200" dirty="0">
                <a:latin typeface="Cambria" panose="02040503050406030204" pitchFamily="18" charset="0"/>
                <a:ea typeface="+mn-ea"/>
                <a:cs typeface="+mn-cs"/>
              </a:rPr>
              <a:t>предложенную повестку общего </a:t>
            </a:r>
            <a:r>
              <a:rPr lang="ru-RU" sz="2200" dirty="0" smtClean="0">
                <a:latin typeface="Cambria" panose="02040503050406030204" pitchFamily="18" charset="0"/>
                <a:ea typeface="+mn-ea"/>
                <a:cs typeface="+mn-cs"/>
              </a:rPr>
              <a:t>собрания членов ТСН «СНТ Полис-Н»</a:t>
            </a:r>
            <a:endParaRPr lang="ru-RU" sz="2200" dirty="0"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739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755650" y="1484784"/>
            <a:ext cx="7996444" cy="446449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latin typeface="Cambria" panose="02040503050406030204" pitchFamily="18" charset="0"/>
              </a:rPr>
              <a:t>Отчет </a:t>
            </a:r>
            <a:r>
              <a:rPr lang="ru-RU" sz="2400" b="1" dirty="0" smtClean="0">
                <a:latin typeface="Cambria" panose="02040503050406030204" pitchFamily="18" charset="0"/>
              </a:rPr>
              <a:t>правления ТСН «СНТ Полис-Н» </a:t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>о </a:t>
            </a:r>
            <a:r>
              <a:rPr lang="ru-RU" sz="2400" b="1" dirty="0">
                <a:latin typeface="Cambria" panose="02040503050406030204" pitchFamily="18" charset="0"/>
              </a:rPr>
              <a:t>работе и исполнении приходно-расходной сметы </a:t>
            </a:r>
            <a:r>
              <a:rPr lang="ru-RU" sz="2400" b="1" dirty="0" smtClean="0">
                <a:latin typeface="Cambria" panose="02040503050406030204" pitchFamily="18" charset="0"/>
              </a:rPr>
              <a:t/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>за отчетный год</a:t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/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>Заключение </a:t>
            </a:r>
            <a:r>
              <a:rPr lang="ru-RU" sz="2400" b="1" dirty="0">
                <a:latin typeface="Cambria" panose="02040503050406030204" pitchFamily="18" charset="0"/>
              </a:rPr>
              <a:t>ревизора ТСН </a:t>
            </a:r>
            <a:r>
              <a:rPr lang="ru-RU" sz="2400" b="1" dirty="0" smtClean="0">
                <a:latin typeface="Cambria" panose="02040503050406030204" pitchFamily="18" charset="0"/>
              </a:rPr>
              <a:t>«СНТ Полис-Н</a:t>
            </a:r>
            <a:r>
              <a:rPr lang="ru-RU" sz="2400" b="1" dirty="0">
                <a:latin typeface="Cambria" panose="02040503050406030204" pitchFamily="18" charset="0"/>
              </a:rPr>
              <a:t>» </a:t>
            </a:r>
            <a:endParaRPr lang="ru-RU" sz="2400" b="1" dirty="0" smtClean="0">
              <a:latin typeface="Cambria" panose="02040503050406030204" pitchFamily="18" charset="0"/>
            </a:endParaRPr>
          </a:p>
          <a:p>
            <a:r>
              <a:rPr lang="ru-RU" sz="2400" b="1" dirty="0" smtClean="0">
                <a:latin typeface="Cambria" panose="02040503050406030204" pitchFamily="18" charset="0"/>
              </a:rPr>
              <a:t>о работе правления за отчетный год</a:t>
            </a:r>
          </a:p>
          <a:p>
            <a:endParaRPr lang="ru-RU" sz="2400" b="1" dirty="0">
              <a:latin typeface="Cambria" panose="02040503050406030204" pitchFamily="18" charset="0"/>
            </a:endParaRPr>
          </a:p>
          <a:p>
            <a:r>
              <a:rPr lang="ru-RU" sz="2400" b="1" dirty="0" smtClean="0">
                <a:latin typeface="Cambria" panose="02040503050406030204" pitchFamily="18" charset="0"/>
              </a:rPr>
              <a:t>Утверждение актуализированного </a:t>
            </a:r>
            <a:br>
              <a:rPr lang="ru-RU" sz="2400" b="1" dirty="0" smtClean="0">
                <a:latin typeface="Cambria" panose="02040503050406030204" pitchFamily="18" charset="0"/>
              </a:rPr>
            </a:br>
            <a:r>
              <a:rPr lang="ru-RU" sz="2400" b="1" dirty="0" smtClean="0">
                <a:latin typeface="Cambria" panose="02040503050406030204" pitchFamily="18" charset="0"/>
              </a:rPr>
              <a:t>Реестра </a:t>
            </a:r>
            <a:r>
              <a:rPr lang="ru-RU" sz="2400" b="1" dirty="0">
                <a:latin typeface="Cambria" panose="02040503050406030204" pitchFamily="18" charset="0"/>
              </a:rPr>
              <a:t>членов ТСН «СНТ Полис-Н» 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39552" y="274638"/>
            <a:ext cx="835292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ПЕРВЫЙ ВОПРОС</a:t>
            </a:r>
          </a:p>
          <a:p>
            <a:pPr algn="l"/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    (Председатель собрания)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08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539552" y="274638"/>
            <a:ext cx="859747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О РАБОТЕ  В  ОТЧЕТНОМ ГОДУ – 1</a:t>
            </a:r>
            <a:b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(Председатель правления)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11560" y="1484312"/>
            <a:ext cx="8208912" cy="53736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Согласно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утвержденной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на общем собрании членов ТСН смете на отчетный год были предусмотрены только минимально необходимые затраты, обязательные для осуществления жизнедеятельности ТСН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Как и предполагалось, произошел и продолжает происходить резкий рост тарифов и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расценок, тем не менее правление в целом справилось с исполнением сметы благодаря увеличению размера членского взноса, которое было утверждено предыдущим собранием 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Затраты были близки к запланированным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Задолженностей по членским взносам на момент проведения собрания нет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В плановом порядке, хотя и не без труда, взымались целевые взносы на ремонт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дорог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</a:pP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43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539552" y="274638"/>
            <a:ext cx="859747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О РАБОТЕ  В  ОТЧЕТНОМ ГОДУ – 2     (Председатель правления)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11560" y="1484312"/>
            <a:ext cx="8568952" cy="53736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Обязательства перед контрагентами (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оплата,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электроэнергии, бухгалтерских и банковских услуг,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вывоза ТКО и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т.д.)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Аварийный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ремонт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внутренних дорог, отбойников и кюветов </a:t>
            </a:r>
            <a:b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(с укладкой новых труб) 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Аварийный	ремонт въездных ворот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Укрепление дамбы около трансформатора бетонными плитами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Опилка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и вывоз аварийных деревьев на трансформаторной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площадке</a:t>
            </a: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Покупка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и рассыпка щебня  при въезде, ремонт решетки</a:t>
            </a:r>
            <a:endParaRPr lang="ru-RU" sz="22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Замена  7-ми уличных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фонарей </a:t>
            </a:r>
            <a:endParaRPr lang="ru-RU" sz="22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Регулярная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чистка дорог от снега и рассыпка песка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при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Покос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травы по факту ее роста, обработка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сорняков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Прочие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обязательные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активности</a:t>
            </a:r>
            <a:endParaRPr lang="ru-RU" sz="2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0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39552" y="274638"/>
            <a:ext cx="835292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ОБ ИСПОЛНЕНИИ СМЕТЫ</a:t>
            </a:r>
          </a:p>
          <a:p>
            <a:pPr algn="l"/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 </a:t>
            </a:r>
            <a:r>
              <a:rPr lang="ru-RU" sz="360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    (Зам. председателя правления)</a:t>
            </a:r>
            <a:endParaRPr lang="ru-RU" sz="360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395744"/>
              </p:ext>
            </p:extLst>
          </p:nvPr>
        </p:nvGraphicFramePr>
        <p:xfrm>
          <a:off x="755576" y="1484311"/>
          <a:ext cx="8136903" cy="475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3959">
                  <a:extLst>
                    <a:ext uri="{9D8B030D-6E8A-4147-A177-3AD203B41FA5}">
                      <a16:colId xmlns:a16="http://schemas.microsoft.com/office/drawing/2014/main" val="344684381"/>
                    </a:ext>
                  </a:extLst>
                </a:gridCol>
                <a:gridCol w="5080657">
                  <a:extLst>
                    <a:ext uri="{9D8B030D-6E8A-4147-A177-3AD203B41FA5}">
                      <a16:colId xmlns:a16="http://schemas.microsoft.com/office/drawing/2014/main" val="262646734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223769021"/>
                    </a:ext>
                  </a:extLst>
                </a:gridCol>
                <a:gridCol w="1224135">
                  <a:extLst>
                    <a:ext uri="{9D8B030D-6E8A-4147-A177-3AD203B41FA5}">
                      <a16:colId xmlns:a16="http://schemas.microsoft.com/office/drawing/2014/main" val="862122622"/>
                    </a:ext>
                  </a:extLst>
                </a:gridCol>
              </a:tblGrid>
              <a:tr h="2756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ОТЧЕТНЫЙ </a:t>
                      </a:r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ФАКТ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5189547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Членские взносы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отчетного </a:t>
                      </a:r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1 943 825,00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1 968 325,00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349252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Авансы членских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взносов, </a:t>
                      </a:r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внесенные в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предыдущем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-288 960,00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-288 960,00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300316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Авансы членских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взносов, </a:t>
                      </a:r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внесенные в </a:t>
                      </a:r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следующем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году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050865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Переплата по членским взносам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отчетном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0652847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Задолженность по членским взносам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отчетном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-5 260,00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771192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Целевые взносы на ремонт дорог, внесенные в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отчетном </a:t>
                      </a:r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208 900,00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063495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Возврат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ошибочно перечисленных средств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21 171,00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369922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Остаток на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начало отчетного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146 743,72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146 743,72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699073"/>
                  </a:ext>
                </a:extLst>
              </a:tr>
              <a:tr h="2756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ПРИХОД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2 035 779,72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1 856 108,72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4005340"/>
                  </a:ext>
                </a:extLst>
              </a:tr>
              <a:tr h="2756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БАЛАНС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6550214"/>
                  </a:ext>
                </a:extLst>
              </a:tr>
              <a:tr h="2756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РАСХОД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2 035 779,72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1 856 108,72     </a:t>
                      </a:r>
                      <a:endParaRPr lang="ru-RU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306868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Остаток на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конец</a:t>
                      </a:r>
                      <a:r>
                        <a:rPr lang="ru-RU" sz="1400" u="none" strike="noStrike" baseline="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отчетного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359 770,99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381,26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113345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Затраты предыдущего года, оплаченные в отчетном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31 963,62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16 528</a:t>
                      </a:r>
                      <a:r>
                        <a:rPr lang="ru-RU" sz="14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,54</a:t>
                      </a:r>
                      <a:endParaRPr lang="ru-RU" sz="14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893502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Затраты отчетного года, оплаченные в следующем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-15 782,81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-20 000,00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79453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Содержание  общего имущества и благоустройство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970 692,11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1 125 268,92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021002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Снабжение электрической энергией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157 763,23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124 430,00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672750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Расчеты с оператором по вывозу ТКО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131 181,12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137 000,00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299036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Административно-управленческие расходы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81 978,59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76 500,00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473502"/>
                  </a:ext>
                </a:extLst>
              </a:tr>
              <a:tr h="228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Заработная плата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318 212,87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396 000,00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4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32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424936" cy="1143000"/>
          </a:xfrm>
          <a:effectLst/>
        </p:spPr>
        <p:txBody>
          <a:bodyPr>
            <a:normAutofit/>
          </a:bodyPr>
          <a:lstStyle/>
          <a:p>
            <a:pPr marL="571500" indent="-571500" algn="l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СТАТЬИ РАСХОДА – 1</a:t>
            </a:r>
            <a:b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</a:br>
            <a:r>
              <a:rPr lang="ru-RU" sz="3600" b="1" dirty="0">
                <a:solidFill>
                  <a:srgbClr val="006666"/>
                </a:solidFill>
                <a:latin typeface="Cambria" panose="02040503050406030204" pitchFamily="18" charset="0"/>
              </a:rPr>
              <a:t>(Зам. председателя правления)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740077"/>
              </p:ext>
            </p:extLst>
          </p:nvPr>
        </p:nvGraphicFramePr>
        <p:xfrm>
          <a:off x="755575" y="1492659"/>
          <a:ext cx="8084065" cy="37729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08279">
                  <a:extLst>
                    <a:ext uri="{9D8B030D-6E8A-4147-A177-3AD203B41FA5}">
                      <a16:colId xmlns:a16="http://schemas.microsoft.com/office/drawing/2014/main" val="2698464602"/>
                    </a:ext>
                  </a:extLst>
                </a:gridCol>
                <a:gridCol w="1601495">
                  <a:extLst>
                    <a:ext uri="{9D8B030D-6E8A-4147-A177-3AD203B41FA5}">
                      <a16:colId xmlns:a16="http://schemas.microsoft.com/office/drawing/2014/main" val="2109669561"/>
                    </a:ext>
                  </a:extLst>
                </a:gridCol>
                <a:gridCol w="1674291">
                  <a:extLst>
                    <a:ext uri="{9D8B030D-6E8A-4147-A177-3AD203B41FA5}">
                      <a16:colId xmlns:a16="http://schemas.microsoft.com/office/drawing/2014/main" val="1760369625"/>
                    </a:ext>
                  </a:extLst>
                </a:gridCol>
              </a:tblGrid>
              <a:tr h="4578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ОТЧЕТНЫЙ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ФАКТ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5822464"/>
                  </a:ext>
                </a:extLst>
              </a:tr>
              <a:tr h="4578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Содержание  общего имущества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970 692,11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1 125 268,92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857630"/>
                  </a:ext>
                </a:extLst>
              </a:tr>
              <a:tr h="4578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Аренда земель общего пользования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356" marR="3356" marT="3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41 668,92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41 668,92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9991780"/>
                  </a:ext>
                </a:extLst>
              </a:tr>
              <a:tr h="4578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Совместная эксплуатация инфраструктуры с СНТ "Горенки"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356" marR="3356" marT="3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282 571,37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232 000,00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131446"/>
                  </a:ext>
                </a:extLst>
              </a:tr>
              <a:tr h="173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Обслуживание контейнерной площадки, общих</a:t>
                      </a:r>
                      <a:r>
                        <a:rPr lang="ru-RU" sz="1400" u="none" strike="noStrike" baseline="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строений, </a:t>
                      </a:r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ограждений и ворот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356" marR="3356" marT="3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56 951,82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61 100,00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729231"/>
                  </a:ext>
                </a:extLst>
              </a:tr>
              <a:tr h="173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Обрезка кустов и деревьев, покос и обработка травы и сорняков</a:t>
                      </a:r>
                      <a:endParaRPr lang="ru-RU" sz="140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356" marR="3356" marT="3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253 500,00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799962"/>
                  </a:ext>
                </a:extLst>
              </a:tr>
              <a:tr h="173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Очистка от снега территории</a:t>
                      </a:r>
                      <a:endParaRPr lang="ru-RU" sz="140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356" marR="3356" marT="3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199 500,00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233 500,00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370805"/>
                  </a:ext>
                </a:extLst>
              </a:tr>
              <a:tr h="173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Обслуживание внутренних дорог, кюветов, канав, площадок</a:t>
                      </a:r>
                    </a:p>
                  </a:txBody>
                  <a:tcPr marL="3356" marR="3356" marT="3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190 000,00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303 500,00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922098"/>
                  </a:ext>
                </a:extLst>
              </a:tr>
              <a:tr h="1476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Пожарная безопасность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356" marR="3356" marT="3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247749"/>
                  </a:ext>
                </a:extLst>
              </a:tr>
              <a:tr h="1476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Благоустройство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356" marR="3356" marT="3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0,00     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6396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90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7233</TotalTime>
  <Words>2167</Words>
  <Application>Microsoft Office PowerPoint</Application>
  <PresentationFormat>Экран (4:3)</PresentationFormat>
  <Paragraphs>412</Paragraphs>
  <Slides>32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8" baseType="lpstr">
      <vt:lpstr>Arial</vt:lpstr>
      <vt:lpstr>Calibri</vt:lpstr>
      <vt:lpstr>Cambria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СТАТЬИ РАСХОДА – 1 (Зам. председателя правления)</vt:lpstr>
      <vt:lpstr>СТАТЬИ РАСХОДА – 2 (Зам. председателя правления)</vt:lpstr>
      <vt:lpstr>СТАТЬИ РАСХОДА – 3 (Зам. председателя правления)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ВЗНОСЫ (Председатель правления)</vt:lpstr>
      <vt:lpstr>ВЗНОСЫ (Председатель собрания)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Саркисян Константин Юрьевич</dc:creator>
  <cp:lastModifiedBy>Саркисян Константин Юрьевич</cp:lastModifiedBy>
  <cp:revision>809</cp:revision>
  <cp:lastPrinted>2024-04-25T14:07:50Z</cp:lastPrinted>
  <dcterms:created xsi:type="dcterms:W3CDTF">2019-01-29T15:29:39Z</dcterms:created>
  <dcterms:modified xsi:type="dcterms:W3CDTF">2025-03-31T08:16:52Z</dcterms:modified>
</cp:coreProperties>
</file>