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4" r:id="rId3"/>
    <p:sldId id="268" r:id="rId4"/>
    <p:sldId id="270" r:id="rId5"/>
    <p:sldId id="271" r:id="rId6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935" userDrawn="1">
          <p15:clr>
            <a:srgbClr val="A4A3A4"/>
          </p15:clr>
        </p15:guide>
        <p15:guide id="4" pos="4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5083" autoAdjust="0"/>
  </p:normalViewPr>
  <p:slideViewPr>
    <p:cSldViewPr showGuides="1">
      <p:cViewPr varScale="1">
        <p:scale>
          <a:sx n="83" d="100"/>
          <a:sy n="83" d="100"/>
        </p:scale>
        <p:origin x="1356" y="24"/>
      </p:cViewPr>
      <p:guideLst>
        <p:guide orient="horz" pos="935"/>
        <p:guide pos="431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8FB13-C381-4E69-868B-1C7BF6D3D32E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71B6-6D70-4B7D-9987-F22438FAC2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71B6-6D70-4B7D-9987-F22438FAC2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95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00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26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08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6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82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0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28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0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80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1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20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B8C24-562E-4AA1-A6E9-B97378166BF3}" type="datetimeFigureOut">
              <a:rPr lang="ru-RU" smtClean="0"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74781-6768-4E1E-8139-6E47A5518D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72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51720" y="597817"/>
            <a:ext cx="6281754" cy="15030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61000"/>
              </a:lnSpc>
            </a:pPr>
            <a:r>
              <a:rPr lang="ru-RU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Полис-Н</a:t>
            </a:r>
            <a:r>
              <a:rPr lang="ru-RU" sz="485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/>
            </a:r>
            <a:br>
              <a:rPr lang="ru-RU" sz="4850" b="1" dirty="0" smtClean="0">
                <a:solidFill>
                  <a:srgbClr val="C00000"/>
                </a:solidFill>
                <a:latin typeface="Cambria" panose="02040503050406030204" pitchFamily="18" charset="0"/>
              </a:rPr>
            </a:br>
            <a:r>
              <a:rPr lang="ru-RU" sz="2500" i="1" dirty="0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садоводческое товарищество</a:t>
            </a:r>
            <a:endParaRPr lang="ru-RU" sz="2500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46530" y="4941168"/>
            <a:ext cx="8417958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202</a:t>
            </a:r>
            <a:r>
              <a:rPr lang="ru-RU" sz="4850" dirty="0">
                <a:solidFill>
                  <a:srgbClr val="C00000"/>
                </a:solidFill>
                <a:latin typeface="Cambria" panose="02040503050406030204" pitchFamily="18" charset="0"/>
              </a:rPr>
              <a:t>4</a:t>
            </a:r>
            <a:r>
              <a:rPr lang="ru-RU" sz="4850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ru-RU" sz="4850" b="1" dirty="0" smtClean="0">
                <a:solidFill>
                  <a:srgbClr val="006666"/>
                </a:solidFill>
                <a:latin typeface="Cambria" panose="02040503050406030204" pitchFamily="18" charset="0"/>
              </a:rPr>
              <a:t>СМЕТА (1/24 от 15.05.2024)</a:t>
            </a:r>
            <a:endParaRPr lang="ru-RU" sz="4850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3" y="664985"/>
            <a:ext cx="1278360" cy="9637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152159"/>
            <a:ext cx="7920037" cy="2495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4165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Утверждена общим собранием членов ТСН «СНТ Полис-Н» </a:t>
            </a:r>
            <a:endParaRPr lang="ru-RU" b="1" dirty="0">
              <a:solidFill>
                <a:srgbClr val="006666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11560" y="1484784"/>
            <a:ext cx="8496944" cy="5373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 формирование сметы оказали влияние факторы изменения финансово-экономической ситуации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стране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связи с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растущими тарифами и расценками,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 целях экономии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денежных средств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, в смете оставлены только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обязательные расходы,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необходимые для обеспечения жизнедеятельности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СНТ, а также расходы на возможные аварийные и непредвиденные нужды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благоустройство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снова, второй год подряд, не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выделяется ни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копейки, но сделать это можно при еще большем увеличении размера членских взносов </a:t>
            </a:r>
          </a:p>
          <a:p>
            <a:pPr marL="266700" indent="-2667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Расчеты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 смете основаны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на актуальных действующих тарифах и ценах, а там, где они еще достоверно не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известны или могут меняться, - на прошлогодних </a:t>
            </a:r>
            <a:r>
              <a:rPr lang="ru-RU" sz="2200" dirty="0">
                <a:solidFill>
                  <a:schemeClr val="tx1"/>
                </a:solidFill>
                <a:latin typeface="Cambria" panose="02040503050406030204" pitchFamily="18" charset="0"/>
              </a:rPr>
              <a:t>тарифах с их некоторой разумной </a:t>
            </a:r>
            <a:r>
              <a:rPr lang="ru-RU" sz="2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индексацией, и всё это на основе членских взносов в размере 25 рублей за 1 квадратный метр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42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БАЛАНС</a:t>
            </a:r>
            <a:endParaRPr lang="ru-RU" b="1" dirty="0" smtClean="0">
              <a:solidFill>
                <a:srgbClr val="006666"/>
              </a:solidFill>
              <a:latin typeface="Cambria" panose="02040503050406030204" pitchFamily="18" charset="0"/>
              <a:sym typeface="Wingding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517522"/>
              </p:ext>
            </p:extLst>
          </p:nvPr>
        </p:nvGraphicFramePr>
        <p:xfrm>
          <a:off x="755650" y="1500272"/>
          <a:ext cx="7992814" cy="50250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6047">
                  <a:extLst>
                    <a:ext uri="{9D8B030D-6E8A-4147-A177-3AD203B41FA5}">
                      <a16:colId xmlns:a16="http://schemas.microsoft.com/office/drawing/2014/main" val="1919803704"/>
                    </a:ext>
                  </a:extLst>
                </a:gridCol>
                <a:gridCol w="5418054">
                  <a:extLst>
                    <a:ext uri="{9D8B030D-6E8A-4147-A177-3AD203B41FA5}">
                      <a16:colId xmlns:a16="http://schemas.microsoft.com/office/drawing/2014/main" val="931520920"/>
                    </a:ext>
                  </a:extLst>
                </a:gridCol>
                <a:gridCol w="1958713">
                  <a:extLst>
                    <a:ext uri="{9D8B030D-6E8A-4147-A177-3AD203B41FA5}">
                      <a16:colId xmlns:a16="http://schemas.microsoft.com/office/drawing/2014/main" val="1748047295"/>
                    </a:ext>
                  </a:extLst>
                </a:gridCol>
              </a:tblGrid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975667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Членские взносы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1 968 325,00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39979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Авансы членских взносов 2024 года, внесенные в 2023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-288 960,00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96534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Авансы членских взносов 2025 года, внесенные в 2024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88367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Переплата по членским взносам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98847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Задолженность по членским взносам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9214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Целевые взносы на ремонт дорог, внесенные в 2023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30 000,00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57456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Остаток на 01.01.2024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146 743,72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243104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ПРИХОД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1 856 108,72         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066119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БАЛАНС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681472"/>
                  </a:ext>
                </a:extLst>
              </a:tr>
              <a:tr h="3061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1 856 108,72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602070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Остаток на 31.12.2024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367,26    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02157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Затраты 2023 года, оплаченные в 2024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16 528,54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5859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Затраты 2024 года, оплаченные в 2025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-20 000,00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84999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 и благоустройство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1 135 268,92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46509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113 944,00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817019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Расчеты с оператором по вывозу ТКО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137 000,00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25936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81568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плата, налоги, сборы, взносы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396 000,00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279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72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76523"/>
            <a:ext cx="835292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РАСХОДА СМЕТЫ - </a:t>
            </a: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1</a:t>
            </a:r>
            <a:endParaRPr lang="ru-RU" b="1" dirty="0" smtClean="0">
              <a:solidFill>
                <a:srgbClr val="006666"/>
              </a:solidFill>
              <a:latin typeface="Cambria" panose="02040503050406030204" pitchFamily="18" charset="0"/>
              <a:sym typeface="Wingding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864795"/>
              </p:ext>
            </p:extLst>
          </p:nvPr>
        </p:nvGraphicFramePr>
        <p:xfrm>
          <a:off x="755650" y="1484311"/>
          <a:ext cx="7920806" cy="3312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17637">
                  <a:extLst>
                    <a:ext uri="{9D8B030D-6E8A-4147-A177-3AD203B41FA5}">
                      <a16:colId xmlns:a16="http://schemas.microsoft.com/office/drawing/2014/main" val="2668821208"/>
                    </a:ext>
                  </a:extLst>
                </a:gridCol>
                <a:gridCol w="2103169">
                  <a:extLst>
                    <a:ext uri="{9D8B030D-6E8A-4147-A177-3AD203B41FA5}">
                      <a16:colId xmlns:a16="http://schemas.microsoft.com/office/drawing/2014/main" val="3551737192"/>
                    </a:ext>
                  </a:extLst>
                </a:gridCol>
              </a:tblGrid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Содержание  общего имущества и благоустройство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1 135 268,92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13431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Аренда земель общего пользования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41 668,92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332440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Совместная эксплуатация инфраструктуры с СНТ "Горенки"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232 000,00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694383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общих строений, ворот и ограждений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71 100,00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407493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Покос и обработка травы и сорняков, обрезка кустов и деревьев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253 500,00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46011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Очистка от снега территории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233 500,00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570710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внутренних дорог, кюветов, канав, площадок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303 500,00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07389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Пожарная безопасность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099327"/>
                  </a:ext>
                </a:extLst>
              </a:tr>
              <a:tr h="3680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86447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63094"/>
              </p:ext>
            </p:extLst>
          </p:nvPr>
        </p:nvGraphicFramePr>
        <p:xfrm>
          <a:off x="757343" y="5229200"/>
          <a:ext cx="7919114" cy="1296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16394">
                  <a:extLst>
                    <a:ext uri="{9D8B030D-6E8A-4147-A177-3AD203B41FA5}">
                      <a16:colId xmlns:a16="http://schemas.microsoft.com/office/drawing/2014/main" val="1306619405"/>
                    </a:ext>
                  </a:extLst>
                </a:gridCol>
                <a:gridCol w="2102720">
                  <a:extLst>
                    <a:ext uri="{9D8B030D-6E8A-4147-A177-3AD203B41FA5}">
                      <a16:colId xmlns:a16="http://schemas.microsoft.com/office/drawing/2014/main" val="64962824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Снабжение электрической энергией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113 944,00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70955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Энергоснабжение уличных светильников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72 000,00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35555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Обслуживание уличных светильников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41 944,00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35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02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76523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СТАТЬИ </a:t>
            </a:r>
            <a:r>
              <a:rPr lang="ru-RU" b="1" dirty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РАСХОДА </a:t>
            </a: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СМЕТЫ – </a:t>
            </a:r>
            <a:r>
              <a:rPr lang="ru-RU" b="1" dirty="0" smtClean="0">
                <a:solidFill>
                  <a:srgbClr val="006666"/>
                </a:solidFill>
                <a:latin typeface="Cambria" panose="02040503050406030204" pitchFamily="18" charset="0"/>
                <a:sym typeface="Wingdings"/>
              </a:rPr>
              <a:t>2</a:t>
            </a:r>
            <a:endParaRPr lang="ru-RU" b="1" dirty="0" smtClean="0">
              <a:solidFill>
                <a:srgbClr val="006666"/>
              </a:solidFill>
              <a:latin typeface="Cambria" panose="02040503050406030204" pitchFamily="18" charset="0"/>
              <a:sym typeface="Wingding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053836"/>
              </p:ext>
            </p:extLst>
          </p:nvPr>
        </p:nvGraphicFramePr>
        <p:xfrm>
          <a:off x="755650" y="1484315"/>
          <a:ext cx="7920806" cy="45369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17637">
                  <a:extLst>
                    <a:ext uri="{9D8B030D-6E8A-4147-A177-3AD203B41FA5}">
                      <a16:colId xmlns:a16="http://schemas.microsoft.com/office/drawing/2014/main" val="2818213861"/>
                    </a:ext>
                  </a:extLst>
                </a:gridCol>
                <a:gridCol w="2103169">
                  <a:extLst>
                    <a:ext uri="{9D8B030D-6E8A-4147-A177-3AD203B41FA5}">
                      <a16:colId xmlns:a16="http://schemas.microsoft.com/office/drawing/2014/main" val="720737585"/>
                    </a:ext>
                  </a:extLst>
                </a:gridCol>
              </a:tblGrid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Расчеты с оператором по вывозу ТКО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137 000,00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615126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 dirty="0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948595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Административно-управленческие расходы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583687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Банковские услуги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8 500,00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824389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Бухгалтерское сопровождение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60 000,00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454554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Средства электронного документооборота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5 500,00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551916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Юридические услуги, пошлины и сборы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377225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Прочие хозяйственные расходы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3 000,00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823770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400" b="0" i="1" u="none" strike="noStrike">
                        <a:solidFill>
                          <a:srgbClr val="80808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48501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Заработная плата, налоги, сборы, взносы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396 000,00  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989568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 выдаче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264 000,00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293621"/>
                  </a:ext>
                </a:extLst>
              </a:tr>
              <a:tr h="3780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Налоги, сборы, взносы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132 000,00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543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27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6490</TotalTime>
  <Words>449</Words>
  <Application>Microsoft Office PowerPoint</Application>
  <PresentationFormat>Экран (4:3)</PresentationFormat>
  <Paragraphs>116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Саркисян Константин Юрьевич</dc:creator>
  <cp:lastModifiedBy>Саркисян Константин Юрьевич</cp:lastModifiedBy>
  <cp:revision>740</cp:revision>
  <cp:lastPrinted>2022-04-24T20:31:34Z</cp:lastPrinted>
  <dcterms:created xsi:type="dcterms:W3CDTF">2019-01-29T15:29:39Z</dcterms:created>
  <dcterms:modified xsi:type="dcterms:W3CDTF">2024-03-26T10:09:29Z</dcterms:modified>
</cp:coreProperties>
</file>